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64" r:id="rId5"/>
    <p:sldId id="265" r:id="rId6"/>
    <p:sldId id="266" r:id="rId7"/>
    <p:sldId id="267" r:id="rId8"/>
    <p:sldId id="268" r:id="rId9"/>
    <p:sldId id="269" r:id="rId10"/>
    <p:sldId id="270" r:id="rId11"/>
    <p:sldId id="271"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Mervale Script" panose="03060506000000020000" pitchFamily="66"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A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499" autoAdjust="0"/>
  </p:normalViewPr>
  <p:slideViewPr>
    <p:cSldViewPr snapToGrid="0">
      <p:cViewPr varScale="1">
        <p:scale>
          <a:sx n="39" d="100"/>
          <a:sy n="39" d="100"/>
        </p:scale>
        <p:origin x="2309" y="48"/>
      </p:cViewPr>
      <p:guideLst/>
    </p:cSldViewPr>
  </p:slideViewPr>
  <p:notesTextViewPr>
    <p:cViewPr>
      <p:scale>
        <a:sx n="1" d="1"/>
        <a:sy n="1" d="1"/>
      </p:scale>
      <p:origin x="0" y="0"/>
    </p:cViewPr>
  </p:notesTextViewPr>
  <p:notesViewPr>
    <p:cSldViewPr snapToGrid="0">
      <p:cViewPr varScale="1">
        <p:scale>
          <a:sx n="62" d="100"/>
          <a:sy n="62" d="100"/>
        </p:scale>
        <p:origin x="14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7C307A-19E9-423B-A1E5-12A0C765D405}"/>
              </a:ext>
            </a:extLst>
          </p:cNvPr>
          <p:cNvSpPr>
            <a:spLocks noGrp="1"/>
          </p:cNvSpPr>
          <p:nvPr>
            <p:ph type="hdr" sz="quarter"/>
          </p:nvPr>
        </p:nvSpPr>
        <p:spPr>
          <a:xfrm>
            <a:off x="0" y="1"/>
            <a:ext cx="3429000" cy="790832"/>
          </a:xfrm>
          <a:prstGeom prst="rect">
            <a:avLst/>
          </a:prstGeom>
        </p:spPr>
        <p:txBody>
          <a:bodyPr vert="horz" lIns="91435" tIns="45718" rIns="91435" bIns="45718" rtlCol="0"/>
          <a:lstStyle>
            <a:lvl1pPr algn="l">
              <a:defRPr sz="1200"/>
            </a:lvl1pPr>
          </a:lstStyle>
          <a:p>
            <a:r>
              <a:rPr lang="en-US" sz="2000" dirty="0">
                <a:latin typeface="Mervale Script" panose="03060506000000020000" pitchFamily="66" charset="0"/>
              </a:rPr>
              <a:t>Proverbs on Parenting</a:t>
            </a:r>
          </a:p>
        </p:txBody>
      </p:sp>
      <p:sp>
        <p:nvSpPr>
          <p:cNvPr id="3" name="Date Placeholder 2">
            <a:extLst>
              <a:ext uri="{FF2B5EF4-FFF2-40B4-BE49-F238E27FC236}">
                <a16:creationId xmlns:a16="http://schemas.microsoft.com/office/drawing/2014/main" id="{863DB4A9-FA6C-4FA8-AD86-4A6736649AB0}"/>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October 14, 2018 am</a:t>
            </a:r>
          </a:p>
        </p:txBody>
      </p:sp>
      <p:sp>
        <p:nvSpPr>
          <p:cNvPr id="4" name="Footer Placeholder 3">
            <a:extLst>
              <a:ext uri="{FF2B5EF4-FFF2-40B4-BE49-F238E27FC236}">
                <a16:creationId xmlns:a16="http://schemas.microsoft.com/office/drawing/2014/main" id="{999A03E2-4FB3-4676-BE3F-E59E7A3EC6F4}"/>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D8C20A2-6DC1-433B-B1A7-A61FBF5CA4DA}"/>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fld id="{A1F48999-95BA-434E-8B55-3D482EAE1583}" type="slidenum">
              <a:rPr lang="en-US" smtClean="0"/>
              <a:t>‹#›</a:t>
            </a:fld>
            <a:endParaRPr lang="en-US" dirty="0"/>
          </a:p>
        </p:txBody>
      </p:sp>
    </p:spTree>
    <p:extLst>
      <p:ext uri="{BB962C8B-B14F-4D97-AF65-F5344CB8AC3E}">
        <p14:creationId xmlns:p14="http://schemas.microsoft.com/office/powerpoint/2010/main" val="576169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79B0088E-8CF6-4AFF-AE5A-A1DB1373AB54}"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58240AC0-BBB0-4449-9E40-B1DDC0FD9F86}" type="slidenum">
              <a:rPr lang="en-US" smtClean="0"/>
              <a:t>‹#›</a:t>
            </a:fld>
            <a:endParaRPr lang="en-US"/>
          </a:p>
        </p:txBody>
      </p:sp>
    </p:spTree>
    <p:extLst>
      <p:ext uri="{BB962C8B-B14F-4D97-AF65-F5344CB8AC3E}">
        <p14:creationId xmlns:p14="http://schemas.microsoft.com/office/powerpoint/2010/main" val="324581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Solomon wrote, “</a:t>
            </a:r>
            <a:r>
              <a:rPr lang="en-US" b="1" i="1" dirty="0"/>
              <a:t>Children’s children are the crown of old men; and the glory of children are their fathers</a:t>
            </a:r>
            <a:r>
              <a:rPr lang="en-US" b="1" dirty="0"/>
              <a:t>” (Proverbs 17:6). </a:t>
            </a:r>
            <a:r>
              <a:rPr lang="en-US" dirty="0"/>
              <a:t> </a:t>
            </a:r>
          </a:p>
          <a:p>
            <a:pPr marL="171441" indent="-171441">
              <a:buFont typeface="Arial" panose="020B0604020202020204" pitchFamily="34" charset="0"/>
              <a:buChar char="•"/>
            </a:pPr>
            <a:r>
              <a:rPr lang="en-US" dirty="0"/>
              <a:t>Most young people look forward to a day when they have a child of their own.  </a:t>
            </a:r>
          </a:p>
          <a:p>
            <a:pPr marL="171441" indent="-171441">
              <a:buFont typeface="Arial" panose="020B0604020202020204" pitchFamily="34" charset="0"/>
              <a:buChar char="•"/>
            </a:pPr>
            <a:r>
              <a:rPr lang="en-US" b="1" dirty="0"/>
              <a:t>Thoughts of children in the home are exciting and joyous. </a:t>
            </a:r>
            <a:r>
              <a:rPr lang="en-US" dirty="0"/>
              <a:t> </a:t>
            </a:r>
          </a:p>
          <a:p>
            <a:r>
              <a:rPr lang="en-US" b="1" dirty="0"/>
              <a:t>(Psalm 127:4-5) [David’s words], </a:t>
            </a:r>
            <a:r>
              <a:rPr lang="en-US" i="1" dirty="0"/>
              <a:t>“Like arrows in the hand of a warrior, so are the children of one's youth. </a:t>
            </a:r>
            <a:r>
              <a:rPr lang="en-US" i="1" baseline="30000" dirty="0"/>
              <a:t>5</a:t>
            </a:r>
            <a:r>
              <a:rPr lang="en-US" i="1" dirty="0"/>
              <a:t> Happy is the man who has his quiver full of them; they shall not be ashamed, but shall speak with their enemies in the gate.”</a:t>
            </a:r>
          </a:p>
          <a:p>
            <a:pPr marL="171441" indent="-171441">
              <a:buFont typeface="Arial" panose="020B0604020202020204" pitchFamily="34" charset="0"/>
              <a:buChar char="•"/>
            </a:pPr>
            <a:r>
              <a:rPr lang="en-US" dirty="0"/>
              <a:t>The happiness of having a child is difficult to put in words.  </a:t>
            </a:r>
          </a:p>
          <a:p>
            <a:pPr marL="171441" indent="-171441">
              <a:buFont typeface="Arial" panose="020B0604020202020204" pitchFamily="34" charset="0"/>
              <a:buChar char="•"/>
            </a:pPr>
            <a:r>
              <a:rPr lang="en-US" b="1" dirty="0"/>
              <a:t>Christians must always remember; however, that there are great responsibilities that come with having children.</a:t>
            </a:r>
          </a:p>
          <a:p>
            <a:pPr marL="628615" lvl="1" indent="-171441">
              <a:buFont typeface="Arial" panose="020B0604020202020204" pitchFamily="34" charset="0"/>
              <a:buChar char="•"/>
            </a:pPr>
            <a:r>
              <a:rPr lang="en-US" dirty="0"/>
              <a:t>Some parents do very well at raising their children in the nurture and admonition of the Lord.  </a:t>
            </a:r>
          </a:p>
          <a:p>
            <a:pPr marL="628615" lvl="1" indent="-171441">
              <a:buFont typeface="Arial" panose="020B0604020202020204" pitchFamily="34" charset="0"/>
              <a:buChar char="•"/>
            </a:pPr>
            <a:r>
              <a:rPr lang="en-US" dirty="0"/>
              <a:t>It is so important for a parent to be selfless, loving, patient and consistent as they correct and raise their children.</a:t>
            </a:r>
          </a:p>
          <a:p>
            <a:pPr marL="628615" lvl="1" indent="-171441">
              <a:buFont typeface="Arial" panose="020B0604020202020204" pitchFamily="34" charset="0"/>
              <a:buChar char="•"/>
            </a:pPr>
            <a:r>
              <a:rPr lang="en-US" dirty="0"/>
              <a:t>The biggest thing a parent learns when a baby is born.  You are no longer single and without care, and you must not act as if you are!  While that time was a blessing, it is a wonderful thing to now give yourself completely to protect and ensure the welfare of a human being that is completely dependent upon you.</a:t>
            </a:r>
          </a:p>
          <a:p>
            <a:pPr marL="171441" indent="-171441">
              <a:buFont typeface="Arial" panose="020B0604020202020204" pitchFamily="34" charset="0"/>
              <a:buChar char="•"/>
            </a:pPr>
            <a:r>
              <a:rPr lang="en-US" dirty="0"/>
              <a:t>Fortunately, God’s word serves as a type of instruction manual on how to act, both as a parent and as a child.</a:t>
            </a:r>
          </a:p>
          <a:p>
            <a:pPr marL="171441" indent="-171441">
              <a:buFont typeface="Arial" panose="020B0604020202020204" pitchFamily="34" charset="0"/>
              <a:buChar char="•"/>
            </a:pPr>
            <a:r>
              <a:rPr lang="en-US" b="1" dirty="0"/>
              <a:t>Our time today will be spent on examining some of those instructions, found in the book of Proverbs</a:t>
            </a:r>
          </a:p>
        </p:txBody>
      </p:sp>
      <p:sp>
        <p:nvSpPr>
          <p:cNvPr id="4" name="Slide Number Placeholder 3"/>
          <p:cNvSpPr>
            <a:spLocks noGrp="1"/>
          </p:cNvSpPr>
          <p:nvPr>
            <p:ph type="sldNum" sz="quarter" idx="5"/>
          </p:nvPr>
        </p:nvSpPr>
        <p:spPr/>
        <p:txBody>
          <a:bodyPr/>
          <a:lstStyle/>
          <a:p>
            <a:fld id="{58240AC0-BBB0-4449-9E40-B1DDC0FD9F86}" type="slidenum">
              <a:rPr lang="en-US" smtClean="0"/>
              <a:t>1</a:t>
            </a:fld>
            <a:endParaRPr lang="en-US"/>
          </a:p>
        </p:txBody>
      </p:sp>
    </p:spTree>
    <p:extLst>
      <p:ext uri="{BB962C8B-B14F-4D97-AF65-F5344CB8AC3E}">
        <p14:creationId xmlns:p14="http://schemas.microsoft.com/office/powerpoint/2010/main" val="214540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Discipline and correction</a:t>
            </a:r>
          </a:p>
          <a:p>
            <a:pPr marL="171441" indent="-171441">
              <a:buFont typeface="Arial" panose="020B0604020202020204" pitchFamily="34" charset="0"/>
              <a:buChar char="•"/>
            </a:pPr>
            <a:r>
              <a:rPr lang="en-US" dirty="0"/>
              <a:t>Parents also have the responsibility to administer timely discipline and correction to children.  </a:t>
            </a:r>
          </a:p>
          <a:p>
            <a:pPr marL="171441" indent="-171441">
              <a:buFont typeface="Arial" panose="020B0604020202020204" pitchFamily="34" charset="0"/>
              <a:buChar char="•"/>
            </a:pPr>
            <a:r>
              <a:rPr lang="en-US" dirty="0"/>
              <a:t>Consider the fact that discipline and correction equates to love.  </a:t>
            </a:r>
          </a:p>
          <a:p>
            <a:r>
              <a:rPr lang="en-US" b="1" dirty="0"/>
              <a:t>(Proverbs 13:24), </a:t>
            </a:r>
            <a:r>
              <a:rPr lang="en-US" i="1" dirty="0"/>
              <a:t>“He who spares his rod hates his son, but he who loves him disciplines him promptly.”</a:t>
            </a:r>
          </a:p>
          <a:p>
            <a:r>
              <a:rPr lang="en-US" b="1" dirty="0"/>
              <a:t>(Proverbs 29:15), </a:t>
            </a:r>
            <a:r>
              <a:rPr lang="en-US" i="1" dirty="0"/>
              <a:t>“The rod and rebuke give wisdom, but a child left to himself brings shame to his mother.”</a:t>
            </a:r>
          </a:p>
          <a:p>
            <a:pPr marL="628615" lvl="1" indent="-171441">
              <a:buFont typeface="Arial" panose="020B0604020202020204" pitchFamily="34" charset="0"/>
              <a:buChar char="•"/>
            </a:pPr>
            <a:r>
              <a:rPr lang="en-US" dirty="0"/>
              <a:t>To fail in the area of discipline and correction is to ruin a child. </a:t>
            </a:r>
          </a:p>
          <a:p>
            <a:pPr marL="628615" lvl="1" indent="-171441">
              <a:buFont typeface="Arial" panose="020B0604020202020204" pitchFamily="34" charset="0"/>
              <a:buChar char="•"/>
            </a:pPr>
            <a:r>
              <a:rPr lang="en-US" dirty="0"/>
              <a:t>Imagine a world in which there were no consequences for wrong doing.  Such a place would be without a government to exercise civil order.  The society would be a free for all.  People would not think twice above doing evil because there are no consequences to their actions.  </a:t>
            </a:r>
          </a:p>
          <a:p>
            <a:pPr marL="628615" lvl="1" indent="-171441">
              <a:buFont typeface="Arial" panose="020B0604020202020204" pitchFamily="34" charset="0"/>
              <a:buChar char="•"/>
            </a:pPr>
            <a:r>
              <a:rPr lang="en-US" dirty="0"/>
              <a:t>A parent that does not discipline their child ruins that person’s hope of gaining wisdom.  </a:t>
            </a:r>
          </a:p>
          <a:p>
            <a:pPr marL="628615" lvl="1" indent="-171441">
              <a:buFont typeface="Arial" panose="020B0604020202020204" pitchFamily="34" charset="0"/>
              <a:buChar char="•"/>
            </a:pPr>
            <a:r>
              <a:rPr lang="en-US" dirty="0"/>
              <a:t>Typically, rather than instruction we see yelling, nagging and harping…  Such actions by the parent does nothing other than bringing a child to a point of exasperation!</a:t>
            </a:r>
          </a:p>
          <a:p>
            <a:r>
              <a:rPr lang="en-US" b="1" dirty="0"/>
              <a:t>(Ephesians 6:4), </a:t>
            </a:r>
            <a:r>
              <a:rPr lang="en-US" i="1" dirty="0"/>
              <a:t>“And you, fathers, do not provoke your children to wrath, but bring them up in the training and admonition of the Lord.”</a:t>
            </a:r>
          </a:p>
          <a:p>
            <a:pPr marL="628615" lvl="1" indent="-171441">
              <a:buFont typeface="Arial" panose="020B0604020202020204" pitchFamily="34" charset="0"/>
              <a:buChar char="•"/>
            </a:pPr>
            <a:r>
              <a:rPr lang="en-US" dirty="0"/>
              <a:t>When a child’s error is corrected wisdom will result </a:t>
            </a:r>
          </a:p>
          <a:p>
            <a:r>
              <a:rPr lang="en-US" b="1" dirty="0"/>
              <a:t>(Proverbs 10:17), </a:t>
            </a:r>
            <a:r>
              <a:rPr lang="en-US" i="1" dirty="0"/>
              <a:t>“He who keeps instruction is in the way of life, but he who refuses correction goes astray.”</a:t>
            </a:r>
          </a:p>
          <a:p>
            <a:pPr marL="628615" lvl="1" indent="-171441">
              <a:buFont typeface="Arial" panose="020B0604020202020204" pitchFamily="34" charset="0"/>
              <a:buChar char="•"/>
            </a:pPr>
            <a:r>
              <a:rPr lang="en-US" dirty="0"/>
              <a:t>Physical punishment is a part of God’s instructions regarding training the child correctly</a:t>
            </a:r>
          </a:p>
          <a:p>
            <a:r>
              <a:rPr lang="en-US" b="1" dirty="0"/>
              <a:t>(Proverbs 22:15), </a:t>
            </a:r>
            <a:r>
              <a:rPr lang="en-US" i="1" dirty="0"/>
              <a:t>“Foolishness is bound up in the heart of a child; the rod of correction will drive it far from him.”</a:t>
            </a:r>
          </a:p>
          <a:p>
            <a:pPr marL="628615" lvl="1" indent="-171441">
              <a:buFont typeface="Arial" panose="020B0604020202020204" pitchFamily="34" charset="0"/>
              <a:buChar char="•"/>
            </a:pPr>
            <a:r>
              <a:rPr lang="en-US" dirty="0"/>
              <a:t>When the foolishness and shame is removed the child has hope</a:t>
            </a:r>
          </a:p>
          <a:p>
            <a:r>
              <a:rPr lang="en-US" b="1" dirty="0"/>
              <a:t>(Proverbs 19:18), </a:t>
            </a:r>
            <a:r>
              <a:rPr lang="en-US" i="1" dirty="0"/>
              <a:t>“Chasten your son while there is hope, and do not set your heart on his destruction.”</a:t>
            </a:r>
          </a:p>
        </p:txBody>
      </p:sp>
      <p:sp>
        <p:nvSpPr>
          <p:cNvPr id="4" name="Slide Number Placeholder 3"/>
          <p:cNvSpPr>
            <a:spLocks noGrp="1"/>
          </p:cNvSpPr>
          <p:nvPr>
            <p:ph type="sldNum" sz="quarter" idx="5"/>
          </p:nvPr>
        </p:nvSpPr>
        <p:spPr/>
        <p:txBody>
          <a:bodyPr/>
          <a:lstStyle/>
          <a:p>
            <a:pPr defTabSz="914350">
              <a:defRPr/>
            </a:pPr>
            <a:fld id="{58240AC0-BBB0-4449-9E40-B1DDC0FD9F86}" type="slidenum">
              <a:rPr lang="en-US">
                <a:solidFill>
                  <a:prstClr val="black"/>
                </a:solidFill>
                <a:latin typeface="Calibri" panose="020F0502020204030204"/>
              </a:rPr>
              <a:pPr defTabSz="914350">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1935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endParaRPr lang="en-US" dirty="0"/>
          </a:p>
          <a:p>
            <a:r>
              <a:rPr lang="en-US" b="1" dirty="0">
                <a:solidFill>
                  <a:srgbClr val="FDEA4D"/>
                </a:solidFill>
              </a:rPr>
              <a:t>Parenting is not easy, but as we raise our children to be good people and  faithful Christians, we will have times of great joy and satisfaction.</a:t>
            </a:r>
          </a:p>
          <a:p>
            <a:endParaRPr lang="en-US" sz="100" b="1" dirty="0">
              <a:solidFill>
                <a:srgbClr val="FDEA4D"/>
              </a:solidFill>
            </a:endParaRPr>
          </a:p>
          <a:p>
            <a:r>
              <a:rPr lang="en-US" b="1" dirty="0">
                <a:solidFill>
                  <a:srgbClr val="FDEA4D"/>
                </a:solidFill>
              </a:rPr>
              <a:t>Following these words of wisdom will bring a home great joy, and make parent and child pleasing to God!</a:t>
            </a:r>
          </a:p>
          <a:p>
            <a:endParaRPr lang="en-US" b="1" dirty="0">
              <a:solidFill>
                <a:srgbClr val="FDEA4D"/>
              </a:solidFill>
            </a:endParaRPr>
          </a:p>
          <a:p>
            <a:r>
              <a:rPr lang="en-US" b="1" dirty="0">
                <a:solidFill>
                  <a:srgbClr val="FDEA4D"/>
                </a:solidFill>
              </a:rPr>
              <a:t>(Proverbs 13:13), </a:t>
            </a:r>
            <a:r>
              <a:rPr lang="en-US" b="1" i="1" dirty="0">
                <a:solidFill>
                  <a:srgbClr val="FDEA4D"/>
                </a:solidFill>
              </a:rPr>
              <a:t>“</a:t>
            </a:r>
            <a:r>
              <a:rPr lang="en-US" i="1" dirty="0"/>
              <a:t>He who despises the word will be destroyed, but he who fears the commandment will be rewarded.”</a:t>
            </a:r>
          </a:p>
          <a:p>
            <a:pPr marL="171441" indent="-171441">
              <a:buFont typeface="Arial" panose="020B0604020202020204" pitchFamily="34" charset="0"/>
              <a:buChar char="•"/>
            </a:pPr>
            <a:r>
              <a:rPr lang="en-US" b="1" dirty="0">
                <a:solidFill>
                  <a:srgbClr val="FDEA4D"/>
                </a:solidFill>
              </a:rPr>
              <a:t>Both parents and children need to heed the will of God.  Remember, Heaven is our goal and our reward for faithfulness to Him!</a:t>
            </a:r>
            <a:r>
              <a:rPr lang="en-US" dirty="0"/>
              <a:t> </a:t>
            </a:r>
          </a:p>
        </p:txBody>
      </p:sp>
      <p:sp>
        <p:nvSpPr>
          <p:cNvPr id="4" name="Slide Number Placeholder 3"/>
          <p:cNvSpPr>
            <a:spLocks noGrp="1"/>
          </p:cNvSpPr>
          <p:nvPr>
            <p:ph type="sldNum" sz="quarter" idx="5"/>
          </p:nvPr>
        </p:nvSpPr>
        <p:spPr/>
        <p:txBody>
          <a:bodyPr/>
          <a:lstStyle/>
          <a:p>
            <a:pPr defTabSz="914350">
              <a:defRPr/>
            </a:pPr>
            <a:fld id="{58240AC0-BBB0-4449-9E40-B1DDC0FD9F86}" type="slidenum">
              <a:rPr lang="en-US">
                <a:solidFill>
                  <a:prstClr val="black"/>
                </a:solidFill>
                <a:latin typeface="Calibri" panose="020F0502020204030204"/>
              </a:rPr>
              <a:pPr defTabSz="914350">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856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Parental Responsibility in the Home</a:t>
            </a:r>
            <a:endParaRPr lang="en-US" dirty="0"/>
          </a:p>
          <a:p>
            <a:r>
              <a:rPr lang="en-US" b="1" dirty="0"/>
              <a:t>(Proverbs 22:6), </a:t>
            </a:r>
            <a:r>
              <a:rPr lang="en-US" i="1" dirty="0"/>
              <a:t>“Train up a child in the way he should go, and when he is old he will not depart from it.”</a:t>
            </a:r>
          </a:p>
          <a:p>
            <a:pPr marL="628615" lvl="1" indent="-171441">
              <a:buFont typeface="Arial" panose="020B0604020202020204" pitchFamily="34" charset="0"/>
              <a:buChar char="•"/>
            </a:pPr>
            <a:r>
              <a:rPr lang="en-US" dirty="0"/>
              <a:t>The passage clearly establishes the responsibility that falls on the shoulders of parents</a:t>
            </a:r>
          </a:p>
          <a:p>
            <a:pPr marL="628615" lvl="1" indent="-171441">
              <a:buFont typeface="Arial" panose="020B0604020202020204" pitchFamily="34" charset="0"/>
              <a:buChar char="•"/>
            </a:pPr>
            <a:r>
              <a:rPr lang="en-US" dirty="0"/>
              <a:t>Time and energy MUST be expended.  But, if it is done, there is a great truth that pertains to the idea</a:t>
            </a:r>
          </a:p>
          <a:p>
            <a:r>
              <a:rPr lang="en-US" b="1" dirty="0"/>
              <a:t>(2 Corinthians 9:6),</a:t>
            </a:r>
            <a:r>
              <a:rPr lang="en-US" b="1" i="1" dirty="0"/>
              <a:t> </a:t>
            </a:r>
            <a:r>
              <a:rPr lang="en-US" i="1" dirty="0"/>
              <a:t>“But this I say: He who sows sparingly will also reap sparingly, and he who sows bountifully will also reap bountifully.”</a:t>
            </a:r>
          </a:p>
          <a:p>
            <a:endParaRPr lang="en-US" dirty="0"/>
          </a:p>
          <a:p>
            <a:r>
              <a:rPr lang="en-US" b="1" dirty="0"/>
              <a:t>Love in the Home</a:t>
            </a:r>
          </a:p>
          <a:p>
            <a:pPr marL="171441" indent="-171441">
              <a:buFont typeface="Arial" panose="020B0604020202020204" pitchFamily="34" charset="0"/>
              <a:buChar char="•"/>
            </a:pPr>
            <a:r>
              <a:rPr lang="en-US" dirty="0"/>
              <a:t>The first area of responsibility that parents are to meet is to love their children.  </a:t>
            </a:r>
          </a:p>
          <a:p>
            <a:pPr marL="171441" indent="-171441">
              <a:buFont typeface="Arial" panose="020B0604020202020204" pitchFamily="34" charset="0"/>
              <a:buChar char="•"/>
            </a:pPr>
            <a:r>
              <a:rPr lang="en-US" dirty="0"/>
              <a:t>Solomon gives advise to parents in the area of love by looking to his own childhood and how he was treated with a since of loving tenderness </a:t>
            </a:r>
          </a:p>
          <a:p>
            <a:r>
              <a:rPr lang="en-US" b="1" dirty="0"/>
              <a:t>(Proverbs 4:1-4), </a:t>
            </a:r>
            <a:r>
              <a:rPr lang="en-US" i="1" dirty="0"/>
              <a:t>“Hear, my children, the instruction of a father, and give attention to know understanding; </a:t>
            </a:r>
            <a:r>
              <a:rPr lang="en-US" i="1" baseline="30000" dirty="0"/>
              <a:t>2</a:t>
            </a:r>
            <a:r>
              <a:rPr lang="en-US" i="1" dirty="0"/>
              <a:t> for I give you good doctrine: do not forsake my law. </a:t>
            </a:r>
            <a:r>
              <a:rPr lang="en-US" i="1" baseline="30000" dirty="0"/>
              <a:t>3</a:t>
            </a:r>
            <a:r>
              <a:rPr lang="en-US" i="1" dirty="0"/>
              <a:t> When I was my father's son, tender and the only one in the sight of my mother, </a:t>
            </a:r>
            <a:r>
              <a:rPr lang="en-US" i="1" baseline="30000" dirty="0"/>
              <a:t>4</a:t>
            </a:r>
            <a:r>
              <a:rPr lang="en-US" i="1" dirty="0"/>
              <a:t> he also taught me, and said to me: ‘Let your heart retain my words; keep my commands, and live.”</a:t>
            </a:r>
          </a:p>
          <a:p>
            <a:pPr marL="171441" indent="-171441">
              <a:buFont typeface="Arial" panose="020B0604020202020204" pitchFamily="34" charset="0"/>
              <a:buChar char="•"/>
            </a:pPr>
            <a:r>
              <a:rPr lang="en-US" dirty="0"/>
              <a:t>Imagine a home where tenderness and affectionate love does not exist.</a:t>
            </a:r>
          </a:p>
          <a:p>
            <a:pPr marL="171441" indent="-171441">
              <a:buFont typeface="Arial" panose="020B0604020202020204" pitchFamily="34" charset="0"/>
              <a:buChar char="•"/>
            </a:pPr>
            <a:r>
              <a:rPr lang="en-US" dirty="0"/>
              <a:t>Unfortunately, many homes are filled with bitterness, anger, harsh, and cruel treatment of each other.  </a:t>
            </a:r>
          </a:p>
          <a:p>
            <a:pPr marL="171441" indent="-171441">
              <a:buFont typeface="Arial" panose="020B0604020202020204" pitchFamily="34" charset="0"/>
              <a:buChar char="•"/>
            </a:pPr>
            <a:r>
              <a:rPr lang="en-US" dirty="0"/>
              <a:t>God intends for the home to be a loving and caring atmosphere </a:t>
            </a:r>
          </a:p>
          <a:p>
            <a:r>
              <a:rPr lang="en-US" b="1" dirty="0"/>
              <a:t>(Proverbs 15:17), </a:t>
            </a:r>
            <a:r>
              <a:rPr lang="en-US" i="1" dirty="0"/>
              <a:t>“Better is a dinner of herbs where love is, than a fatted calf with hatred.”</a:t>
            </a:r>
          </a:p>
        </p:txBody>
      </p:sp>
      <p:sp>
        <p:nvSpPr>
          <p:cNvPr id="4" name="Slide Number Placeholder 3"/>
          <p:cNvSpPr>
            <a:spLocks noGrp="1"/>
          </p:cNvSpPr>
          <p:nvPr>
            <p:ph type="sldNum" sz="quarter" idx="5"/>
          </p:nvPr>
        </p:nvSpPr>
        <p:spPr/>
        <p:txBody>
          <a:bodyPr/>
          <a:lstStyle/>
          <a:p>
            <a:pPr defTabSz="914350">
              <a:defRPr/>
            </a:pPr>
            <a:fld id="{58240AC0-BBB0-4449-9E40-B1DDC0FD9F86}" type="slidenum">
              <a:rPr lang="en-US">
                <a:solidFill>
                  <a:prstClr val="black"/>
                </a:solidFill>
                <a:latin typeface="Calibri" panose="020F0502020204030204"/>
              </a:rPr>
              <a:pPr defTabSz="914350">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07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 your Children</a:t>
            </a:r>
          </a:p>
          <a:p>
            <a:pPr marL="171441" indent="-171441">
              <a:buFont typeface="Arial" panose="020B0604020202020204" pitchFamily="34" charset="0"/>
              <a:buChar char="•"/>
            </a:pPr>
            <a:r>
              <a:rPr lang="en-US" dirty="0"/>
              <a:t>The parent is also responsible for teaching their children.  </a:t>
            </a:r>
          </a:p>
          <a:p>
            <a:pPr marL="171441" indent="-171441">
              <a:buFont typeface="Arial" panose="020B0604020202020204" pitchFamily="34" charset="0"/>
              <a:buChar char="•"/>
            </a:pPr>
            <a:r>
              <a:rPr lang="en-US" dirty="0"/>
              <a:t>Solomon delivers seven critical things that a parent ought to teach their children in Proverbs 23:15-25.</a:t>
            </a:r>
          </a:p>
          <a:p>
            <a:r>
              <a:rPr lang="en-US" b="1" dirty="0"/>
              <a:t>(Proverbs 23:15-25), </a:t>
            </a:r>
            <a:r>
              <a:rPr lang="en-US" i="1" dirty="0"/>
              <a:t>“My son, if your heart is wise, my heart will rejoice—indeed, I myself; </a:t>
            </a:r>
            <a:r>
              <a:rPr lang="en-US" i="1" baseline="30000" dirty="0"/>
              <a:t>16</a:t>
            </a:r>
            <a:r>
              <a:rPr lang="en-US" i="1" dirty="0"/>
              <a:t> ye, my inmost being will rejoice when your lips speak right things.  </a:t>
            </a:r>
            <a:r>
              <a:rPr lang="en-US" i="1" baseline="30000" dirty="0"/>
              <a:t>17</a:t>
            </a:r>
            <a:r>
              <a:rPr lang="en-US" i="1" dirty="0"/>
              <a:t> </a:t>
            </a:r>
            <a:r>
              <a:rPr lang="en-US" i="1" u="sng" dirty="0"/>
              <a:t>Do not let your heart envy sinners, but be zealous for the fear of the Lord all the day</a:t>
            </a:r>
            <a:r>
              <a:rPr lang="en-US" i="1" dirty="0"/>
              <a:t>; </a:t>
            </a:r>
            <a:r>
              <a:rPr lang="en-US" i="1" baseline="30000" dirty="0"/>
              <a:t>18</a:t>
            </a:r>
            <a:r>
              <a:rPr lang="en-US" i="1" dirty="0"/>
              <a:t> for surely there is a hereafter, and your hope will not be cut off. </a:t>
            </a:r>
            <a:r>
              <a:rPr lang="en-US" i="1" baseline="30000" dirty="0"/>
              <a:t>19</a:t>
            </a:r>
            <a:r>
              <a:rPr lang="en-US" i="1" dirty="0"/>
              <a:t> Hear, my son, and be wise; and guide your heart in the way. </a:t>
            </a:r>
            <a:r>
              <a:rPr lang="en-US" i="1" baseline="30000" dirty="0"/>
              <a:t>20</a:t>
            </a:r>
            <a:r>
              <a:rPr lang="en-US" i="1" dirty="0"/>
              <a:t> Do not mix with winebibbers, or with gluttonous eaters of meat; </a:t>
            </a:r>
            <a:r>
              <a:rPr lang="en-US" i="1" baseline="30000" dirty="0"/>
              <a:t>21</a:t>
            </a:r>
            <a:r>
              <a:rPr lang="en-US" i="1" dirty="0"/>
              <a:t> for the drunkard and the glutton will come to poverty, and drowsiness will clothe a man with rags. </a:t>
            </a:r>
            <a:r>
              <a:rPr lang="en-US" i="1" baseline="30000" dirty="0"/>
              <a:t>22</a:t>
            </a:r>
            <a:r>
              <a:rPr lang="en-US" i="1" dirty="0"/>
              <a:t> Listen to your father who begot you, and do not despise your mother when she is old. </a:t>
            </a:r>
            <a:r>
              <a:rPr lang="en-US" i="1" baseline="30000" dirty="0"/>
              <a:t>23</a:t>
            </a:r>
            <a:r>
              <a:rPr lang="en-US" i="1" dirty="0"/>
              <a:t> Buy the truth, and do not sell it, also wisdom and instruction and understanding. </a:t>
            </a:r>
            <a:r>
              <a:rPr lang="en-US" i="1" baseline="30000" dirty="0"/>
              <a:t>24</a:t>
            </a:r>
            <a:r>
              <a:rPr lang="en-US" i="1" dirty="0"/>
              <a:t> The father of the righteous will greatly rejoice, and he who begets a wise child will delight in him. </a:t>
            </a:r>
            <a:r>
              <a:rPr lang="en-US" i="1" baseline="30000" dirty="0"/>
              <a:t>25</a:t>
            </a:r>
            <a:r>
              <a:rPr lang="en-US" i="1" dirty="0"/>
              <a:t> Let your father and your mother be glad, and let her who bore you rejoice.” </a:t>
            </a:r>
          </a:p>
          <a:p>
            <a:pPr marL="171441" indent="-171441">
              <a:buFont typeface="Arial" panose="020B0604020202020204" pitchFamily="34" charset="0"/>
              <a:buChar char="•"/>
            </a:pPr>
            <a:r>
              <a:rPr lang="en-US" b="1" dirty="0"/>
              <a:t>First, a parent ought to teach their children not to envy sinners (Proverbs 23:17).  </a:t>
            </a:r>
          </a:p>
          <a:p>
            <a:pPr marL="628615" lvl="1" indent="-171441">
              <a:buFont typeface="Arial" panose="020B0604020202020204" pitchFamily="34" charset="0"/>
              <a:buChar char="•"/>
            </a:pPr>
            <a:r>
              <a:rPr lang="en-US" dirty="0"/>
              <a:t>While it may seem like the world of sinners are having fun their unlawful activities are leading them toward destruction</a:t>
            </a:r>
          </a:p>
          <a:p>
            <a:r>
              <a:rPr lang="en-US" b="1" dirty="0"/>
              <a:t>(1 Corinthians 15:32-34), [A common view of those who have no thought of eternity</a:t>
            </a:r>
            <a:r>
              <a:rPr lang="en-US" b="1" i="1" dirty="0"/>
              <a:t>], </a:t>
            </a:r>
            <a:r>
              <a:rPr lang="en-US" i="1" dirty="0"/>
              <a:t>“If the dead do not rise, ‘Let us eat and drink, for tomorrow we die!’ </a:t>
            </a:r>
            <a:r>
              <a:rPr lang="en-US" b="1" dirty="0"/>
              <a:t>[Paul’s response], </a:t>
            </a:r>
            <a:r>
              <a:rPr lang="en-US" i="1" dirty="0"/>
              <a:t> </a:t>
            </a:r>
            <a:r>
              <a:rPr lang="en-US" i="1" baseline="30000" dirty="0"/>
              <a:t>33</a:t>
            </a:r>
            <a:r>
              <a:rPr lang="en-US" i="1" dirty="0"/>
              <a:t> Do not be deceived: ‘Evil company corrupts good habits.”</a:t>
            </a:r>
            <a:r>
              <a:rPr lang="en-US" i="1" baseline="30000" dirty="0"/>
              <a:t> 34</a:t>
            </a:r>
            <a:r>
              <a:rPr lang="en-US" i="1" dirty="0"/>
              <a:t> Awake to righteousness, and do not sin; for some do not have the knowledge of God.’”</a:t>
            </a:r>
          </a:p>
        </p:txBody>
      </p:sp>
      <p:sp>
        <p:nvSpPr>
          <p:cNvPr id="4" name="Slide Number Placeholder 3"/>
          <p:cNvSpPr>
            <a:spLocks noGrp="1"/>
          </p:cNvSpPr>
          <p:nvPr>
            <p:ph type="sldNum" sz="quarter" idx="5"/>
          </p:nvPr>
        </p:nvSpPr>
        <p:spPr/>
        <p:txBody>
          <a:bodyPr/>
          <a:lstStyle/>
          <a:p>
            <a:pPr defTabSz="914350">
              <a:defRPr/>
            </a:pPr>
            <a:fld id="{58240AC0-BBB0-4449-9E40-B1DDC0FD9F86}" type="slidenum">
              <a:rPr lang="en-US">
                <a:solidFill>
                  <a:prstClr val="black"/>
                </a:solidFill>
                <a:latin typeface="Calibri" panose="020F0502020204030204"/>
              </a:rPr>
              <a:pPr defTabSz="914350">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97528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Secondly, teach your children to fear God (Proverbs 23:17b).  </a:t>
            </a:r>
          </a:p>
          <a:p>
            <a:r>
              <a:rPr lang="en-US" b="1" dirty="0"/>
              <a:t>(Proverbs 23:17), </a:t>
            </a:r>
            <a:r>
              <a:rPr lang="en-US" i="1" dirty="0"/>
              <a:t>“Do not let your heart envy sinners, but be zealous for the fear of the Lord all the day.”</a:t>
            </a:r>
          </a:p>
          <a:p>
            <a:pPr marL="171441" indent="-171441">
              <a:buFont typeface="Arial" panose="020B0604020202020204" pitchFamily="34" charset="0"/>
              <a:buChar char="•"/>
            </a:pPr>
            <a:r>
              <a:rPr lang="en-US" dirty="0"/>
              <a:t>Consider how Solomon </a:t>
            </a:r>
            <a:r>
              <a:rPr lang="en-US" b="1" dirty="0"/>
              <a:t>identifies</a:t>
            </a:r>
            <a:r>
              <a:rPr lang="en-US" dirty="0"/>
              <a:t> the fear of Jehovah </a:t>
            </a:r>
          </a:p>
          <a:p>
            <a:r>
              <a:rPr lang="en-US" b="1" dirty="0"/>
              <a:t>(Proverbs 3:7), </a:t>
            </a:r>
            <a:r>
              <a:rPr lang="en-US" i="1" dirty="0"/>
              <a:t>“Do not be wise in your own eyes; </a:t>
            </a:r>
            <a:r>
              <a:rPr lang="en-US" i="1" u="sng" dirty="0"/>
              <a:t>fear the Lord and depart from evil</a:t>
            </a:r>
            <a:r>
              <a:rPr lang="en-US" i="1" dirty="0"/>
              <a:t>.”</a:t>
            </a:r>
          </a:p>
          <a:p>
            <a:r>
              <a:rPr lang="en-US" b="1" dirty="0"/>
              <a:t>(Proverbs 8:13), </a:t>
            </a:r>
            <a:r>
              <a:rPr lang="en-US" i="1" dirty="0"/>
              <a:t>“The fear of the Lord is to </a:t>
            </a:r>
            <a:r>
              <a:rPr lang="en-US" i="1" u="sng" dirty="0"/>
              <a:t>hate evil; pride and arrogance and the evil way and the perverse mouth</a:t>
            </a:r>
            <a:r>
              <a:rPr lang="en-US" i="1" u="none" dirty="0"/>
              <a:t> </a:t>
            </a:r>
            <a:r>
              <a:rPr lang="en-US" i="1" dirty="0"/>
              <a:t>I hate.”</a:t>
            </a:r>
          </a:p>
        </p:txBody>
      </p:sp>
      <p:sp>
        <p:nvSpPr>
          <p:cNvPr id="4" name="Slide Number Placeholder 3"/>
          <p:cNvSpPr>
            <a:spLocks noGrp="1"/>
          </p:cNvSpPr>
          <p:nvPr>
            <p:ph type="sldNum" sz="quarter" idx="5"/>
          </p:nvPr>
        </p:nvSpPr>
        <p:spPr/>
        <p:txBody>
          <a:bodyPr/>
          <a:lstStyle/>
          <a:p>
            <a:pPr defTabSz="914350">
              <a:defRPr/>
            </a:pPr>
            <a:fld id="{58240AC0-BBB0-4449-9E40-B1DDC0FD9F86}" type="slidenum">
              <a:rPr lang="en-US">
                <a:solidFill>
                  <a:prstClr val="black"/>
                </a:solidFill>
                <a:latin typeface="Calibri" panose="020F0502020204030204"/>
              </a:rPr>
              <a:pPr defTabSz="914350">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25410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Thirdly, a parent ought to teach their children to “</a:t>
            </a:r>
            <a:r>
              <a:rPr lang="en-US" b="1" i="1" dirty="0"/>
              <a:t>guide </a:t>
            </a:r>
            <a:r>
              <a:rPr lang="en-US" b="1" i="1" u="sng" dirty="0"/>
              <a:t>your</a:t>
            </a:r>
            <a:r>
              <a:rPr lang="en-US" b="1" i="1" dirty="0"/>
              <a:t> heart in the way</a:t>
            </a:r>
            <a:r>
              <a:rPr lang="en-US" b="1" dirty="0"/>
              <a:t>” (Proverbs 23:19). </a:t>
            </a:r>
          </a:p>
          <a:p>
            <a:pPr marL="171441" indent="-171441">
              <a:buFont typeface="Arial" panose="020B0604020202020204" pitchFamily="34" charset="0"/>
              <a:buChar char="•"/>
            </a:pPr>
            <a:r>
              <a:rPr lang="en-US" dirty="0"/>
              <a:t>Nurturing of the heart is of utmost importance. </a:t>
            </a:r>
          </a:p>
          <a:p>
            <a:r>
              <a:rPr lang="en-US" b="1" dirty="0"/>
              <a:t>(Proverbs 4:23), </a:t>
            </a:r>
            <a:r>
              <a:rPr lang="en-US" i="1" dirty="0"/>
              <a:t>“Keep your heart with all diligence, for out of it spring the issues of life.”</a:t>
            </a:r>
          </a:p>
          <a:p>
            <a:pPr marL="628615" lvl="1" indent="-171441">
              <a:buFont typeface="Arial" panose="020B0604020202020204" pitchFamily="34" charset="0"/>
              <a:buChar char="•"/>
            </a:pPr>
            <a:r>
              <a:rPr lang="en-US" dirty="0"/>
              <a:t>There is much the parent can do to instill interest, knowledge, understanding, conviction, and obedience in their children</a:t>
            </a:r>
          </a:p>
          <a:p>
            <a:pPr marL="628615" lvl="1" indent="-171441">
              <a:buFont typeface="Arial" panose="020B0604020202020204" pitchFamily="34" charset="0"/>
              <a:buChar char="•"/>
            </a:pPr>
            <a:r>
              <a:rPr lang="en-US" dirty="0"/>
              <a:t>However, this text proves that it is ultimately up to the child themselves to put the principles they learn to practice.   Each child must </a:t>
            </a:r>
            <a:r>
              <a:rPr lang="en-US" i="1" dirty="0"/>
              <a:t>“Keep your </a:t>
            </a:r>
            <a:r>
              <a:rPr lang="en-US" dirty="0"/>
              <a:t>[own] </a:t>
            </a:r>
            <a:r>
              <a:rPr lang="en-US" i="1" dirty="0"/>
              <a:t>heart.”</a:t>
            </a:r>
          </a:p>
          <a:p>
            <a:endParaRPr lang="en-US" dirty="0"/>
          </a:p>
        </p:txBody>
      </p:sp>
      <p:sp>
        <p:nvSpPr>
          <p:cNvPr id="4" name="Slide Number Placeholder 3"/>
          <p:cNvSpPr>
            <a:spLocks noGrp="1"/>
          </p:cNvSpPr>
          <p:nvPr>
            <p:ph type="sldNum" sz="quarter" idx="5"/>
          </p:nvPr>
        </p:nvSpPr>
        <p:spPr/>
        <p:txBody>
          <a:bodyPr/>
          <a:lstStyle/>
          <a:p>
            <a:pPr defTabSz="914350">
              <a:defRPr/>
            </a:pPr>
            <a:fld id="{58240AC0-BBB0-4449-9E40-B1DDC0FD9F86}" type="slidenum">
              <a:rPr lang="en-US">
                <a:solidFill>
                  <a:prstClr val="black"/>
                </a:solidFill>
                <a:latin typeface="Calibri" panose="020F0502020204030204"/>
              </a:rPr>
              <a:pPr defTabSz="914350">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27257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Fourthly, a parent is to instruct their children to stay away from alcohol and those who partake of it</a:t>
            </a:r>
          </a:p>
          <a:p>
            <a:r>
              <a:rPr lang="en-US" b="1" dirty="0"/>
              <a:t>(Proverbs 23:20-21), </a:t>
            </a:r>
            <a:r>
              <a:rPr lang="en-US" i="1" dirty="0"/>
              <a:t>“Do not mix with winebibbers, or with gluttonous eaters of meat; </a:t>
            </a:r>
            <a:r>
              <a:rPr lang="en-US" i="1" baseline="30000" dirty="0"/>
              <a:t>21</a:t>
            </a:r>
            <a:r>
              <a:rPr lang="en-US" i="1" dirty="0"/>
              <a:t> For the drunkard and the glutton will come to poverty, and drowsiness will clothe a man with rags.”</a:t>
            </a:r>
          </a:p>
          <a:p>
            <a:endParaRPr lang="en-US" dirty="0"/>
          </a:p>
          <a:p>
            <a:r>
              <a:rPr lang="en-US" b="1" dirty="0"/>
              <a:t>[see also]  (Proverbs 23:31-32),</a:t>
            </a:r>
            <a:r>
              <a:rPr lang="en-US" dirty="0"/>
              <a:t> </a:t>
            </a:r>
            <a:r>
              <a:rPr lang="en-US" i="1" dirty="0"/>
              <a:t>“Do not look on the wine when it is red, when it sparkles in the cup, when it swirls around smoothly; </a:t>
            </a:r>
            <a:r>
              <a:rPr lang="en-US" i="1" baseline="30000" dirty="0"/>
              <a:t>32</a:t>
            </a:r>
            <a:r>
              <a:rPr lang="en-US" i="1" dirty="0"/>
              <a:t> At the last it bites like a serpent, and stings like a viper.”</a:t>
            </a:r>
          </a:p>
          <a:p>
            <a:pPr marL="628615" lvl="1" indent="-171441">
              <a:buFont typeface="Arial" panose="020B0604020202020204" pitchFamily="34" charset="0"/>
              <a:buChar char="•"/>
            </a:pPr>
            <a:r>
              <a:rPr lang="en-US" dirty="0"/>
              <a:t>On the radio a couple of days ago, (</a:t>
            </a:r>
            <a:r>
              <a:rPr lang="en-US" dirty="0" err="1"/>
              <a:t>sportstalk</a:t>
            </a:r>
            <a:r>
              <a:rPr lang="en-US" dirty="0"/>
              <a:t>/guy talk), the young men were talking about their experiences with alcohol</a:t>
            </a:r>
          </a:p>
          <a:p>
            <a:pPr marL="628615" lvl="1" indent="-171441">
              <a:buFont typeface="Arial" panose="020B0604020202020204" pitchFamily="34" charset="0"/>
              <a:buChar char="•"/>
            </a:pPr>
            <a:r>
              <a:rPr lang="en-US" dirty="0"/>
              <a:t>Almost all of them had parents who made the choice to not only allow drinking, but to enable it!  With the dangers of alcoholism and sexual promiscuity, the  dangers of such choices are evident!</a:t>
            </a:r>
          </a:p>
          <a:p>
            <a:pPr marL="171441" indent="-171441">
              <a:buFont typeface="Arial" panose="020B0604020202020204" pitchFamily="34" charset="0"/>
              <a:buChar char="•"/>
            </a:pPr>
            <a:r>
              <a:rPr lang="en-US" dirty="0"/>
              <a:t>Alcohol and drugs will drag an individual down.  </a:t>
            </a:r>
          </a:p>
          <a:p>
            <a:pPr marL="171441" indent="-171441">
              <a:buFont typeface="Arial" panose="020B0604020202020204" pitchFamily="34" charset="0"/>
              <a:buChar char="•"/>
            </a:pPr>
            <a:r>
              <a:rPr lang="en-US" b="1" dirty="0"/>
              <a:t>It is more often than not that a perverse beer drinker will bring your child down rather than your child bringing that person up. </a:t>
            </a:r>
            <a:r>
              <a:rPr lang="en-US" dirty="0"/>
              <a:t> </a:t>
            </a:r>
          </a:p>
          <a:p>
            <a:pPr marL="171441" indent="-171441">
              <a:buFont typeface="Arial" panose="020B0604020202020204" pitchFamily="34" charset="0"/>
              <a:buChar char="•"/>
            </a:pPr>
            <a:r>
              <a:rPr lang="en-US" dirty="0"/>
              <a:t>Why would anyone want to put themselves in the company of drinking and drugs?</a:t>
            </a:r>
          </a:p>
          <a:p>
            <a:endParaRPr lang="en-US" dirty="0"/>
          </a:p>
        </p:txBody>
      </p:sp>
      <p:sp>
        <p:nvSpPr>
          <p:cNvPr id="4" name="Slide Number Placeholder 3"/>
          <p:cNvSpPr>
            <a:spLocks noGrp="1"/>
          </p:cNvSpPr>
          <p:nvPr>
            <p:ph type="sldNum" sz="quarter" idx="5"/>
          </p:nvPr>
        </p:nvSpPr>
        <p:spPr/>
        <p:txBody>
          <a:bodyPr/>
          <a:lstStyle/>
          <a:p>
            <a:pPr defTabSz="914350">
              <a:defRPr/>
            </a:pPr>
            <a:fld id="{58240AC0-BBB0-4449-9E40-B1DDC0FD9F86}" type="slidenum">
              <a:rPr lang="en-US">
                <a:solidFill>
                  <a:prstClr val="black"/>
                </a:solidFill>
                <a:latin typeface="Calibri" panose="020F0502020204030204"/>
              </a:rPr>
              <a:pPr defTabSz="914350">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38935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Fifthly, teach your children to honor and respect their father and mother </a:t>
            </a:r>
          </a:p>
          <a:p>
            <a:r>
              <a:rPr lang="en-US" b="1" dirty="0"/>
              <a:t>(Proverbs 23:22), </a:t>
            </a:r>
            <a:r>
              <a:rPr lang="en-US" i="1" dirty="0"/>
              <a:t>“</a:t>
            </a:r>
            <a:r>
              <a:rPr lang="en-US" b="0" i="1" dirty="0"/>
              <a:t>Listen to your father who begot you, and do not despise your mother when she is old.”</a:t>
            </a:r>
            <a:endParaRPr lang="en-US" i="1" dirty="0"/>
          </a:p>
          <a:p>
            <a:pPr marL="628615" lvl="1" indent="-171441">
              <a:buFont typeface="Arial" panose="020B0604020202020204" pitchFamily="34" charset="0"/>
              <a:buChar char="•"/>
            </a:pPr>
            <a:r>
              <a:rPr lang="en-US" dirty="0"/>
              <a:t>Children that are not taught to honor and respect their parents will not honor and respect others in positions of authority.  </a:t>
            </a:r>
          </a:p>
          <a:p>
            <a:pPr marL="628615" lvl="1" indent="-171441">
              <a:buFont typeface="Arial" panose="020B0604020202020204" pitchFamily="34" charset="0"/>
              <a:buChar char="•"/>
            </a:pPr>
            <a:r>
              <a:rPr lang="en-US" dirty="0"/>
              <a:t>Some of the greatest problems within the church today revolve around this issue</a:t>
            </a:r>
          </a:p>
          <a:p>
            <a:r>
              <a:rPr lang="en-US" b="1" dirty="0"/>
              <a:t>(2 Peter 2:9-11), </a:t>
            </a:r>
            <a:r>
              <a:rPr lang="en-US" i="1" dirty="0"/>
              <a:t>“the Lord knows how to deliver the godly out of temptations and to reserve the unjust under punishment for the day of judgment,</a:t>
            </a:r>
            <a:r>
              <a:rPr lang="en-US" i="1" baseline="30000" dirty="0"/>
              <a:t> 10</a:t>
            </a:r>
            <a:r>
              <a:rPr lang="en-US" i="1" dirty="0"/>
              <a:t> and especially those who walk according to the flesh in the lust of uncleanness and </a:t>
            </a:r>
            <a:r>
              <a:rPr lang="en-US" i="1" u="sng" dirty="0"/>
              <a:t>despise authority. They are presumptuous, self-willed. They are not afraid to speak evil of dignitaries</a:t>
            </a:r>
            <a:r>
              <a:rPr lang="en-US" i="1" dirty="0"/>
              <a:t>,</a:t>
            </a:r>
            <a:r>
              <a:rPr lang="en-US" i="1" baseline="30000" dirty="0"/>
              <a:t> 11</a:t>
            </a:r>
            <a:r>
              <a:rPr lang="en-US" i="1" dirty="0"/>
              <a:t> whereas angels, who are greater in power and might, do not bring a reviling accusation against them before the Lord.”</a:t>
            </a:r>
          </a:p>
          <a:p>
            <a:endParaRPr lang="en-US" b="1" dirty="0"/>
          </a:p>
          <a:p>
            <a:r>
              <a:rPr lang="en-US" b="1" dirty="0"/>
              <a:t>(Jude 8), </a:t>
            </a:r>
            <a:r>
              <a:rPr lang="en-US" i="1" dirty="0"/>
              <a:t>“Likewise also these dreamers defile the flesh, reject authority, and speak evil of dignitaries.”</a:t>
            </a:r>
          </a:p>
        </p:txBody>
      </p:sp>
      <p:sp>
        <p:nvSpPr>
          <p:cNvPr id="4" name="Slide Number Placeholder 3"/>
          <p:cNvSpPr>
            <a:spLocks noGrp="1"/>
          </p:cNvSpPr>
          <p:nvPr>
            <p:ph type="sldNum" sz="quarter" idx="5"/>
          </p:nvPr>
        </p:nvSpPr>
        <p:spPr/>
        <p:txBody>
          <a:bodyPr/>
          <a:lstStyle/>
          <a:p>
            <a:pPr defTabSz="914350">
              <a:defRPr/>
            </a:pPr>
            <a:fld id="{58240AC0-BBB0-4449-9E40-B1DDC0FD9F86}" type="slidenum">
              <a:rPr lang="en-US">
                <a:solidFill>
                  <a:prstClr val="black"/>
                </a:solidFill>
                <a:latin typeface="Calibri" panose="020F0502020204030204"/>
              </a:rPr>
              <a:pPr defTabSz="914350">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9140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Sixthly, a child is to be taught to “</a:t>
            </a:r>
            <a:r>
              <a:rPr lang="en-US" b="1" i="1" dirty="0"/>
              <a:t>buy the truth and do not sell it</a:t>
            </a:r>
            <a:r>
              <a:rPr lang="en-US" b="1" dirty="0"/>
              <a:t>” (Proverbs 23:23). </a:t>
            </a:r>
            <a:r>
              <a:rPr lang="en-US" dirty="0"/>
              <a:t> </a:t>
            </a:r>
          </a:p>
          <a:p>
            <a:pPr marL="171441" indent="-171441">
              <a:buFont typeface="Arial" panose="020B0604020202020204" pitchFamily="34" charset="0"/>
              <a:buChar char="•"/>
            </a:pPr>
            <a:r>
              <a:rPr lang="en-US" dirty="0"/>
              <a:t>To succeed in this area is to attain victory as a parent.  </a:t>
            </a:r>
          </a:p>
          <a:p>
            <a:pPr marL="171441" indent="-171441">
              <a:buFont typeface="Arial" panose="020B0604020202020204" pitchFamily="34" charset="0"/>
              <a:buChar char="•"/>
            </a:pPr>
            <a:r>
              <a:rPr lang="en-US" dirty="0"/>
              <a:t>A child who does not see the value in wisdom and truth is a child destined for heartaches now and forevermore.  </a:t>
            </a:r>
          </a:p>
          <a:p>
            <a:pPr marL="171441" indent="-171441">
              <a:buFont typeface="Arial" panose="020B0604020202020204" pitchFamily="34" charset="0"/>
              <a:buChar char="•"/>
            </a:pPr>
            <a:r>
              <a:rPr lang="en-US" dirty="0"/>
              <a:t>The wise king Solomon saw it….</a:t>
            </a:r>
          </a:p>
          <a:p>
            <a:r>
              <a:rPr lang="en-US" b="1" dirty="0"/>
              <a:t>(Proverbs 4:7-9), </a:t>
            </a:r>
            <a:r>
              <a:rPr lang="en-US" i="1" dirty="0"/>
              <a:t>“Wisdom is the principal thing; therefore get wisdom. And in all your getting, get understanding.</a:t>
            </a:r>
            <a:br>
              <a:rPr lang="en-US" i="1" dirty="0"/>
            </a:br>
            <a:r>
              <a:rPr lang="en-US" i="1" baseline="30000" dirty="0"/>
              <a:t>8</a:t>
            </a:r>
            <a:r>
              <a:rPr lang="en-US" i="1" dirty="0"/>
              <a:t> Exalt her, and she will promote you; she will bring you honor, when you embrace her. </a:t>
            </a:r>
            <a:r>
              <a:rPr lang="en-US" i="1" baseline="30000" dirty="0"/>
              <a:t>9</a:t>
            </a:r>
            <a:r>
              <a:rPr lang="en-US" i="1" dirty="0"/>
              <a:t> She will place on your head an ornament of grace; a crown of glory she will deliver to you.”</a:t>
            </a:r>
          </a:p>
          <a:p>
            <a:pPr marL="628615" lvl="1" indent="-171441">
              <a:buFont typeface="Arial" panose="020B0604020202020204" pitchFamily="34" charset="0"/>
              <a:buChar char="•"/>
            </a:pPr>
            <a:r>
              <a:rPr lang="en-US" dirty="0"/>
              <a:t>Imagine a young man or woman today willing to spend more time studying God’s word and praying than playing a video game, texting on a cell phone, playing a baseball game, or watching a favorite television program.  </a:t>
            </a:r>
          </a:p>
          <a:p>
            <a:pPr marL="628615" lvl="1" indent="-171441">
              <a:buFont typeface="Arial" panose="020B0604020202020204" pitchFamily="34" charset="0"/>
              <a:buChar char="•"/>
            </a:pPr>
            <a:r>
              <a:rPr lang="en-US" dirty="0"/>
              <a:t>More often than not it is the phone, game or television that grabs the majority of their time and interest.  </a:t>
            </a:r>
          </a:p>
          <a:p>
            <a:pPr marL="628615" lvl="1" indent="-171441">
              <a:buFont typeface="Arial" panose="020B0604020202020204" pitchFamily="34" charset="0"/>
              <a:buChar char="•"/>
            </a:pPr>
            <a:r>
              <a:rPr lang="en-US" dirty="0"/>
              <a:t>Wisdom is important, valuable, and when people see the true value of wisdom demonstrated in your life, they too will share your faith, conviction, zeal, and intense interest in the things of God.</a:t>
            </a:r>
          </a:p>
        </p:txBody>
      </p:sp>
      <p:sp>
        <p:nvSpPr>
          <p:cNvPr id="4" name="Slide Number Placeholder 3"/>
          <p:cNvSpPr>
            <a:spLocks noGrp="1"/>
          </p:cNvSpPr>
          <p:nvPr>
            <p:ph type="sldNum" sz="quarter" idx="5"/>
          </p:nvPr>
        </p:nvSpPr>
        <p:spPr/>
        <p:txBody>
          <a:bodyPr/>
          <a:lstStyle/>
          <a:p>
            <a:pPr defTabSz="914350">
              <a:defRPr/>
            </a:pPr>
            <a:fld id="{58240AC0-BBB0-4449-9E40-B1DDC0FD9F86}" type="slidenum">
              <a:rPr lang="en-US">
                <a:solidFill>
                  <a:prstClr val="black"/>
                </a:solidFill>
                <a:latin typeface="Calibri" panose="020F0502020204030204"/>
              </a:rPr>
              <a:pPr defTabSz="914350">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75276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Lastly, parents are to teach their children to act in such a way as to please them.</a:t>
            </a:r>
          </a:p>
          <a:p>
            <a:r>
              <a:rPr lang="en-US" b="1" dirty="0"/>
              <a:t>(Proverbs 23:24-25), </a:t>
            </a:r>
            <a:r>
              <a:rPr lang="en-US" i="1" dirty="0"/>
              <a:t>“The father of the righteous will greatly rejoice, and he who begets a wise child will delight in him. </a:t>
            </a:r>
            <a:br>
              <a:rPr lang="en-US" i="1" dirty="0"/>
            </a:br>
            <a:r>
              <a:rPr lang="en-US" i="1" baseline="30000" dirty="0"/>
              <a:t>25</a:t>
            </a:r>
            <a:r>
              <a:rPr lang="en-US" i="1" dirty="0"/>
              <a:t> Let your father and your mother be glad, and let her who bore you rejoice.”</a:t>
            </a:r>
          </a:p>
          <a:p>
            <a:pPr marL="628615" lvl="1" indent="-171441">
              <a:buFont typeface="Arial" panose="020B0604020202020204" pitchFamily="34" charset="0"/>
              <a:buChar char="•"/>
            </a:pPr>
            <a:r>
              <a:rPr lang="en-US" dirty="0"/>
              <a:t>It is the rebellious child that brings sorrow and grief to the family.  </a:t>
            </a:r>
          </a:p>
          <a:p>
            <a:pPr marL="628615" lvl="1" indent="-171441">
              <a:buFont typeface="Arial" panose="020B0604020202020204" pitchFamily="34" charset="0"/>
              <a:buChar char="•"/>
            </a:pPr>
            <a:r>
              <a:rPr lang="en-US" dirty="0"/>
              <a:t>The child who gives heed to the above principles will bring joy and happiness to the home.  </a:t>
            </a:r>
          </a:p>
          <a:p>
            <a:pPr marL="628615" lvl="1" indent="-171441">
              <a:buFont typeface="Arial" panose="020B0604020202020204" pitchFamily="34" charset="0"/>
              <a:buChar char="•"/>
            </a:pPr>
            <a:r>
              <a:rPr lang="en-US" dirty="0"/>
              <a:t>The rebellious, alcohol drinker, drug abuser, and disrespectful will bring unrest and sadness to a home. </a:t>
            </a:r>
          </a:p>
        </p:txBody>
      </p:sp>
      <p:sp>
        <p:nvSpPr>
          <p:cNvPr id="4" name="Slide Number Placeholder 3"/>
          <p:cNvSpPr>
            <a:spLocks noGrp="1"/>
          </p:cNvSpPr>
          <p:nvPr>
            <p:ph type="sldNum" sz="quarter" idx="5"/>
          </p:nvPr>
        </p:nvSpPr>
        <p:spPr/>
        <p:txBody>
          <a:bodyPr/>
          <a:lstStyle/>
          <a:p>
            <a:pPr defTabSz="914350">
              <a:defRPr/>
            </a:pPr>
            <a:fld id="{58240AC0-BBB0-4449-9E40-B1DDC0FD9F86}" type="slidenum">
              <a:rPr lang="en-US">
                <a:solidFill>
                  <a:prstClr val="black"/>
                </a:solidFill>
                <a:latin typeface="Calibri" panose="020F0502020204030204"/>
              </a:rPr>
              <a:pPr defTabSz="914350">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01489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83EFA-7EAD-4C75-A80E-B8898592D7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EA5FB3-CA85-4643-8D5D-3F7CF7CFD1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4479E0-9669-47DF-8EF9-2B1526295F8E}"/>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5" name="Footer Placeholder 4">
            <a:extLst>
              <a:ext uri="{FF2B5EF4-FFF2-40B4-BE49-F238E27FC236}">
                <a16:creationId xmlns:a16="http://schemas.microsoft.com/office/drawing/2014/main" id="{AE5CF49C-5FC0-44FE-9A86-B8D92B5D3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2B523-7CE2-4E43-ACF6-14254D9FED62}"/>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218660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4A47-D902-48AF-A04C-9C8B7B79F7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B1EB05-48E8-415D-AC38-BCA4B4C912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03875-381D-4F9D-ABF4-18761D9F7D44}"/>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5" name="Footer Placeholder 4">
            <a:extLst>
              <a:ext uri="{FF2B5EF4-FFF2-40B4-BE49-F238E27FC236}">
                <a16:creationId xmlns:a16="http://schemas.microsoft.com/office/drawing/2014/main" id="{3F58A3C2-8702-4074-88EC-A0DC61314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46B08-8454-4E9A-BAE1-28383B838961}"/>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290203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30CAC-64D6-4A12-B04A-FA9F643AA2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8F896F-9CFF-489C-8229-AC478420BC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D15B6-F882-4F47-B225-C6058433162B}"/>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5" name="Footer Placeholder 4">
            <a:extLst>
              <a:ext uri="{FF2B5EF4-FFF2-40B4-BE49-F238E27FC236}">
                <a16:creationId xmlns:a16="http://schemas.microsoft.com/office/drawing/2014/main" id="{D6DD10F1-8F9E-47BD-B777-AF77E74C6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41B83-9E5F-4777-9C89-54955615C1F3}"/>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351562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12AF-591F-4BB4-9856-A6D3A649F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BB375-7BFF-4524-805E-74285EFD88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6356E-4754-48BC-94F6-A91343F10442}"/>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5" name="Footer Placeholder 4">
            <a:extLst>
              <a:ext uri="{FF2B5EF4-FFF2-40B4-BE49-F238E27FC236}">
                <a16:creationId xmlns:a16="http://schemas.microsoft.com/office/drawing/2014/main" id="{66EEB584-7C6C-470D-BA86-2DA177900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BB422-0718-47BF-B2B6-F7461E59766F}"/>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251114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166A-605E-4C09-A2CD-5FC0773AF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DDE265-C72B-4C32-AD0F-72533E024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ED7F20-CCAF-4FA9-A279-A0F140BE3D62}"/>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5" name="Footer Placeholder 4">
            <a:extLst>
              <a:ext uri="{FF2B5EF4-FFF2-40B4-BE49-F238E27FC236}">
                <a16:creationId xmlns:a16="http://schemas.microsoft.com/office/drawing/2014/main" id="{53FCEF01-45EC-448D-9260-2C6E68F44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00943-E125-4F28-B77B-C25929C79931}"/>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47226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5F2E-5DE9-4282-ACA6-B5230C022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031E7-1A5D-48E2-8C31-7FEA220F6D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EE49D2-E56E-4D6C-B79E-7BB58755DB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AB10E-E24B-40DD-A9AB-D5D2DC2B8D98}"/>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6" name="Footer Placeholder 5">
            <a:extLst>
              <a:ext uri="{FF2B5EF4-FFF2-40B4-BE49-F238E27FC236}">
                <a16:creationId xmlns:a16="http://schemas.microsoft.com/office/drawing/2014/main" id="{FAF00D1F-A049-4009-844B-6D7958D99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3A409-5F7F-4009-9649-B6533D42519D}"/>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258864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D8BF-427C-40A9-8D4E-124C092418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005998-5F12-4D4E-BAAE-6C63AAC99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BE6968-2FC8-413A-92E0-6A66B3601B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7E91B6-D3FC-45D9-9663-B26B094C6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E16AE5A-1C0E-46D7-A142-1082FF725C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DD2689-C2A0-4109-BE85-FC6F1EEB3253}"/>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8" name="Footer Placeholder 7">
            <a:extLst>
              <a:ext uri="{FF2B5EF4-FFF2-40B4-BE49-F238E27FC236}">
                <a16:creationId xmlns:a16="http://schemas.microsoft.com/office/drawing/2014/main" id="{85E1994E-E46F-470F-A415-1E6B5A901A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49819E-130B-4A5E-ADF4-16AEFAF67A2E}"/>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182588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8572-350C-4644-91AF-35C492E495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0C4B63-2F60-4BFF-A7C8-AC118DF003EE}"/>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4" name="Footer Placeholder 3">
            <a:extLst>
              <a:ext uri="{FF2B5EF4-FFF2-40B4-BE49-F238E27FC236}">
                <a16:creationId xmlns:a16="http://schemas.microsoft.com/office/drawing/2014/main" id="{C448B2F4-55FB-44DF-9BA6-FFEEDABF4D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6E8E2A-BE89-4EB9-A48F-2708994D7B90}"/>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103230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A1EFCE-E1E9-456F-882E-D1708356D40D}"/>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3" name="Footer Placeholder 2">
            <a:extLst>
              <a:ext uri="{FF2B5EF4-FFF2-40B4-BE49-F238E27FC236}">
                <a16:creationId xmlns:a16="http://schemas.microsoft.com/office/drawing/2014/main" id="{95EDFC40-EC6F-4C10-87EE-C3BED7A529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FFC748-B498-405F-8FAB-FFCB266EFC9D}"/>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313740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C1FD-CE88-477E-9E0A-1F6A5FFBF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F10CAA-BF12-48B2-A5FF-B7F4A642DB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5A6CB2-CC1D-4A07-B3D3-525F2C5DF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2A8043-7D7C-441A-A612-AF460866AF84}"/>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6" name="Footer Placeholder 5">
            <a:extLst>
              <a:ext uri="{FF2B5EF4-FFF2-40B4-BE49-F238E27FC236}">
                <a16:creationId xmlns:a16="http://schemas.microsoft.com/office/drawing/2014/main" id="{F6F48219-92A8-4631-87C5-9FFDD92E4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1A1BAF-54DF-4D1B-9761-806E8852C473}"/>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409172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9631-661F-4430-94F9-87C7B0EEA2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1600CA-1B5D-4DE6-8758-4938D71CD1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C7EC6D-06BA-42D4-95DF-52FD3D914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1F8BD7-29DF-44F0-8553-954F03F76A19}"/>
              </a:ext>
            </a:extLst>
          </p:cNvPr>
          <p:cNvSpPr>
            <a:spLocks noGrp="1"/>
          </p:cNvSpPr>
          <p:nvPr>
            <p:ph type="dt" sz="half" idx="10"/>
          </p:nvPr>
        </p:nvSpPr>
        <p:spPr/>
        <p:txBody>
          <a:bodyPr/>
          <a:lstStyle/>
          <a:p>
            <a:fld id="{01B50CAE-BE5D-409B-BC1F-48D18E688E37}" type="datetimeFigureOut">
              <a:rPr lang="en-US" smtClean="0"/>
              <a:t>10/14/2018</a:t>
            </a:fld>
            <a:endParaRPr lang="en-US"/>
          </a:p>
        </p:txBody>
      </p:sp>
      <p:sp>
        <p:nvSpPr>
          <p:cNvPr id="6" name="Footer Placeholder 5">
            <a:extLst>
              <a:ext uri="{FF2B5EF4-FFF2-40B4-BE49-F238E27FC236}">
                <a16:creationId xmlns:a16="http://schemas.microsoft.com/office/drawing/2014/main" id="{0DE910A6-7FE9-47F2-B918-51022EF31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79FBB-BBE4-4D65-970C-64C34FF457EC}"/>
              </a:ext>
            </a:extLst>
          </p:cNvPr>
          <p:cNvSpPr>
            <a:spLocks noGrp="1"/>
          </p:cNvSpPr>
          <p:nvPr>
            <p:ph type="sldNum" sz="quarter" idx="12"/>
          </p:nvPr>
        </p:nvSpPr>
        <p:spPr/>
        <p:txBody>
          <a:bodyPr/>
          <a:lstStyle/>
          <a:p>
            <a:fld id="{D605794D-81ED-4BAA-BD9A-6E512D51A891}" type="slidenum">
              <a:rPr lang="en-US" smtClean="0"/>
              <a:t>‹#›</a:t>
            </a:fld>
            <a:endParaRPr lang="en-US"/>
          </a:p>
        </p:txBody>
      </p:sp>
    </p:spTree>
    <p:extLst>
      <p:ext uri="{BB962C8B-B14F-4D97-AF65-F5344CB8AC3E}">
        <p14:creationId xmlns:p14="http://schemas.microsoft.com/office/powerpoint/2010/main" val="60372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5C829C-FE05-493C-A427-5371C2762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3F194E-C67D-452E-B90F-A345A1F75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ACF2E-62C8-4DEA-B0D7-5A72C37BB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50CAE-BE5D-409B-BC1F-48D18E688E37}" type="datetimeFigureOut">
              <a:rPr lang="en-US" smtClean="0"/>
              <a:t>10/14/2018</a:t>
            </a:fld>
            <a:endParaRPr lang="en-US"/>
          </a:p>
        </p:txBody>
      </p:sp>
      <p:sp>
        <p:nvSpPr>
          <p:cNvPr id="5" name="Footer Placeholder 4">
            <a:extLst>
              <a:ext uri="{FF2B5EF4-FFF2-40B4-BE49-F238E27FC236}">
                <a16:creationId xmlns:a16="http://schemas.microsoft.com/office/drawing/2014/main" id="{C742C8B3-FF6A-4623-B429-CD8D3764A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5D5B5B-37D6-46BC-8080-864F94EAB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5794D-81ED-4BAA-BD9A-6E512D51A891}" type="slidenum">
              <a:rPr lang="en-US" smtClean="0"/>
              <a:t>‹#›</a:t>
            </a:fld>
            <a:endParaRPr lang="en-US"/>
          </a:p>
        </p:txBody>
      </p:sp>
    </p:spTree>
    <p:extLst>
      <p:ext uri="{BB962C8B-B14F-4D97-AF65-F5344CB8AC3E}">
        <p14:creationId xmlns:p14="http://schemas.microsoft.com/office/powerpoint/2010/main" val="359390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1327355" y="1175852"/>
            <a:ext cx="6853084" cy="1356698"/>
          </a:xfrm>
        </p:spPr>
        <p:txBody>
          <a:bodyPr>
            <a:normAutofit/>
          </a:bodyPr>
          <a:lstStyle/>
          <a:p>
            <a:r>
              <a:rPr lang="en-US" sz="7200" dirty="0">
                <a:solidFill>
                  <a:srgbClr val="FDEA4D"/>
                </a:solidFill>
                <a:latin typeface="Mervale Script" panose="03060506000000020000" pitchFamily="66" charset="0"/>
              </a:rPr>
              <a:t>Proverbs on Parenting</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761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472588" y="241574"/>
            <a:ext cx="10798385" cy="1356698"/>
          </a:xfrm>
        </p:spPr>
        <p:txBody>
          <a:bodyPr>
            <a:normAutofit/>
          </a:bodyPr>
          <a:lstStyle/>
          <a:p>
            <a:pPr algn="l"/>
            <a:r>
              <a:rPr lang="en-US" sz="7200" dirty="0">
                <a:solidFill>
                  <a:srgbClr val="FDEA4D"/>
                </a:solidFill>
                <a:latin typeface="Mervale Script" panose="03060506000000020000" pitchFamily="66" charset="0"/>
              </a:rPr>
              <a:t>Discipline and Correction</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a:xfrm>
            <a:off x="974035" y="1789043"/>
            <a:ext cx="10296939" cy="4648479"/>
          </a:xfrm>
        </p:spPr>
        <p:txBody>
          <a:bodyPr numCol="2">
            <a:normAutofit/>
          </a:bodyPr>
          <a:lstStyle/>
          <a:p>
            <a:pPr algn="l"/>
            <a:r>
              <a:rPr lang="en-US" sz="4400" dirty="0">
                <a:solidFill>
                  <a:srgbClr val="FDEA4D"/>
                </a:solidFill>
              </a:rPr>
              <a:t>Proverbs 13:24</a:t>
            </a:r>
          </a:p>
          <a:p>
            <a:pPr algn="l"/>
            <a:r>
              <a:rPr lang="en-US" sz="4400" dirty="0">
                <a:solidFill>
                  <a:srgbClr val="FDEA4D"/>
                </a:solidFill>
              </a:rPr>
              <a:t>Proverbs 29:15</a:t>
            </a:r>
          </a:p>
          <a:p>
            <a:pPr algn="l"/>
            <a:r>
              <a:rPr lang="en-US" sz="4400" dirty="0">
                <a:solidFill>
                  <a:srgbClr val="FDEA4D"/>
                </a:solidFill>
              </a:rPr>
              <a:t>Ephesians 6:4</a:t>
            </a:r>
          </a:p>
          <a:p>
            <a:pPr algn="l"/>
            <a:r>
              <a:rPr lang="en-US" sz="4400" dirty="0">
                <a:solidFill>
                  <a:srgbClr val="FDEA4D"/>
                </a:solidFill>
              </a:rPr>
              <a:t>Proverbs 10:17</a:t>
            </a:r>
          </a:p>
          <a:p>
            <a:pPr algn="l"/>
            <a:r>
              <a:rPr lang="en-US" sz="4400" dirty="0">
                <a:solidFill>
                  <a:srgbClr val="FDEA4D"/>
                </a:solidFill>
              </a:rPr>
              <a:t>Proverbs 22:15</a:t>
            </a:r>
          </a:p>
          <a:p>
            <a:pPr algn="l"/>
            <a:r>
              <a:rPr lang="en-US" sz="4400" dirty="0">
                <a:solidFill>
                  <a:srgbClr val="FDEA4D"/>
                </a:solidFill>
              </a:rPr>
              <a:t>Proverbs 19:18</a:t>
            </a:r>
          </a:p>
        </p:txBody>
      </p:sp>
    </p:spTree>
    <p:extLst>
      <p:ext uri="{BB962C8B-B14F-4D97-AF65-F5344CB8AC3E}">
        <p14:creationId xmlns:p14="http://schemas.microsoft.com/office/powerpoint/2010/main" val="355517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377687" y="221698"/>
            <a:ext cx="7802752" cy="1356698"/>
          </a:xfrm>
        </p:spPr>
        <p:txBody>
          <a:bodyPr>
            <a:normAutofit/>
          </a:bodyPr>
          <a:lstStyle/>
          <a:p>
            <a:pPr algn="l"/>
            <a:r>
              <a:rPr lang="en-US" sz="7200" dirty="0">
                <a:solidFill>
                  <a:srgbClr val="FDEA4D"/>
                </a:solidFill>
                <a:latin typeface="Mervale Script" panose="03060506000000020000" pitchFamily="66" charset="0"/>
              </a:rPr>
              <a:t>Conclusion</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a:xfrm>
            <a:off x="377687" y="1948068"/>
            <a:ext cx="11370365" cy="4253947"/>
          </a:xfrm>
          <a:solidFill>
            <a:schemeClr val="tx1">
              <a:alpha val="64000"/>
            </a:schemeClr>
          </a:solidFill>
          <a:effectLst>
            <a:softEdge rad="317500"/>
          </a:effectLst>
        </p:spPr>
        <p:txBody>
          <a:bodyPr>
            <a:noAutofit/>
          </a:bodyPr>
          <a:lstStyle/>
          <a:p>
            <a:r>
              <a:rPr lang="en-US" sz="4200" b="1" dirty="0">
                <a:solidFill>
                  <a:srgbClr val="FDEA4D"/>
                </a:solidFill>
              </a:rPr>
              <a:t>Parenting is not easy, but as we raise our children to be good people and  faithful Christians, we will have times of great joy and satisfaction.</a:t>
            </a:r>
          </a:p>
          <a:p>
            <a:endParaRPr lang="en-US" sz="800" b="1" dirty="0">
              <a:solidFill>
                <a:srgbClr val="FDEA4D"/>
              </a:solidFill>
            </a:endParaRPr>
          </a:p>
          <a:p>
            <a:r>
              <a:rPr lang="en-US" sz="4200" b="1" dirty="0">
                <a:solidFill>
                  <a:srgbClr val="FDEA4D"/>
                </a:solidFill>
              </a:rPr>
              <a:t>Following these words of wisdom will bring a home great joy, and make parent and child pleasing to God!</a:t>
            </a:r>
          </a:p>
        </p:txBody>
      </p:sp>
    </p:spTree>
    <p:extLst>
      <p:ext uri="{BB962C8B-B14F-4D97-AF65-F5344CB8AC3E}">
        <p14:creationId xmlns:p14="http://schemas.microsoft.com/office/powerpoint/2010/main" val="152257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472589" y="241574"/>
            <a:ext cx="6853084" cy="1356698"/>
          </a:xfrm>
        </p:spPr>
        <p:txBody>
          <a:bodyPr>
            <a:normAutofit/>
          </a:bodyPr>
          <a:lstStyle/>
          <a:p>
            <a:pPr algn="l"/>
            <a:r>
              <a:rPr lang="en-US" sz="7200" dirty="0">
                <a:solidFill>
                  <a:srgbClr val="FDEA4D"/>
                </a:solidFill>
                <a:latin typeface="Mervale Script" panose="03060506000000020000" pitchFamily="66" charset="0"/>
              </a:rPr>
              <a:t>Love in the Home</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a:xfrm>
            <a:off x="974035" y="1789043"/>
            <a:ext cx="10296939" cy="4648479"/>
          </a:xfrm>
        </p:spPr>
        <p:txBody>
          <a:bodyPr numCol="2">
            <a:normAutofit/>
          </a:bodyPr>
          <a:lstStyle/>
          <a:p>
            <a:pPr algn="l"/>
            <a:r>
              <a:rPr lang="en-US" sz="4400" dirty="0">
                <a:solidFill>
                  <a:srgbClr val="FDEA4D"/>
                </a:solidFill>
              </a:rPr>
              <a:t>Proverbs 22:6</a:t>
            </a:r>
          </a:p>
          <a:p>
            <a:pPr algn="l"/>
            <a:r>
              <a:rPr lang="en-US" sz="4400" dirty="0">
                <a:solidFill>
                  <a:srgbClr val="FDEA4D"/>
                </a:solidFill>
              </a:rPr>
              <a:t>2 Corinthians 9:6</a:t>
            </a:r>
          </a:p>
          <a:p>
            <a:pPr algn="l"/>
            <a:r>
              <a:rPr lang="en-US" sz="4400" dirty="0">
                <a:solidFill>
                  <a:srgbClr val="FDEA4D"/>
                </a:solidFill>
              </a:rPr>
              <a:t>Proverbs 4:1-4</a:t>
            </a:r>
          </a:p>
          <a:p>
            <a:pPr algn="l"/>
            <a:r>
              <a:rPr lang="en-US" sz="4400" dirty="0">
                <a:solidFill>
                  <a:srgbClr val="FDEA4D"/>
                </a:solidFill>
              </a:rPr>
              <a:t>Proverbs 15:17</a:t>
            </a:r>
          </a:p>
        </p:txBody>
      </p:sp>
    </p:spTree>
    <p:extLst>
      <p:ext uri="{BB962C8B-B14F-4D97-AF65-F5344CB8AC3E}">
        <p14:creationId xmlns:p14="http://schemas.microsoft.com/office/powerpoint/2010/main" val="198646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199854" y="238538"/>
            <a:ext cx="11235708" cy="2663688"/>
          </a:xfrm>
        </p:spPr>
        <p:txBody>
          <a:bodyPr anchor="t">
            <a:normAutofit/>
          </a:bodyPr>
          <a:lstStyle/>
          <a:p>
            <a:pPr algn="l"/>
            <a:r>
              <a:rPr lang="en-US" sz="6600" dirty="0">
                <a:solidFill>
                  <a:srgbClr val="FDEA4D"/>
                </a:solidFill>
                <a:latin typeface="Mervale Script" panose="03060506000000020000" pitchFamily="66" charset="0"/>
              </a:rPr>
              <a:t>7 Things </a:t>
            </a:r>
            <a:br>
              <a:rPr lang="en-US" sz="6600" dirty="0">
                <a:solidFill>
                  <a:srgbClr val="FDEA4D"/>
                </a:solidFill>
                <a:latin typeface="Mervale Script" panose="03060506000000020000" pitchFamily="66" charset="0"/>
              </a:rPr>
            </a:br>
            <a:r>
              <a:rPr lang="en-US" sz="6600" dirty="0">
                <a:solidFill>
                  <a:srgbClr val="FDEA4D"/>
                </a:solidFill>
                <a:latin typeface="Mervale Script" panose="03060506000000020000" pitchFamily="66" charset="0"/>
              </a:rPr>
              <a:t>to Teach Your Children</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a:xfrm>
            <a:off x="1252327" y="1053551"/>
            <a:ext cx="10296939" cy="5165313"/>
          </a:xfrm>
        </p:spPr>
        <p:txBody>
          <a:bodyPr numCol="2">
            <a:normAutofit/>
          </a:bodyPr>
          <a:lstStyle/>
          <a:p>
            <a:pPr marL="742950" indent="-742950" algn="l">
              <a:buFont typeface="+mj-lt"/>
              <a:buAutoNum type="arabicPeriod"/>
            </a:pPr>
            <a:endParaRPr lang="en-US" sz="4400" dirty="0">
              <a:solidFill>
                <a:srgbClr val="FDEA4D"/>
              </a:solidFill>
            </a:endParaRPr>
          </a:p>
          <a:p>
            <a:pPr marL="742950" indent="-742950" algn="l">
              <a:buFont typeface="+mj-lt"/>
              <a:buAutoNum type="arabicPeriod"/>
            </a:pPr>
            <a:endParaRPr lang="en-US" sz="4400" dirty="0">
              <a:solidFill>
                <a:srgbClr val="FDEA4D"/>
              </a:solidFill>
            </a:endParaRPr>
          </a:p>
          <a:p>
            <a:pPr marL="742950" indent="-742950" algn="l">
              <a:buFont typeface="+mj-lt"/>
              <a:buAutoNum type="arabicPeriod"/>
            </a:pPr>
            <a:r>
              <a:rPr lang="en-US" sz="4400" dirty="0">
                <a:solidFill>
                  <a:srgbClr val="FDEA4D"/>
                </a:solidFill>
              </a:rPr>
              <a:t>Proverbs 23:17</a:t>
            </a:r>
          </a:p>
        </p:txBody>
      </p:sp>
      <p:sp>
        <p:nvSpPr>
          <p:cNvPr id="4" name="TextBox 3">
            <a:extLst>
              <a:ext uri="{FF2B5EF4-FFF2-40B4-BE49-F238E27FC236}">
                <a16:creationId xmlns:a16="http://schemas.microsoft.com/office/drawing/2014/main" id="{56ED2253-DF13-47B2-A0BC-E65848C95291}"/>
              </a:ext>
            </a:extLst>
          </p:cNvPr>
          <p:cNvSpPr txBox="1"/>
          <p:nvPr/>
        </p:nvSpPr>
        <p:spPr>
          <a:xfrm>
            <a:off x="6619461" y="4050123"/>
            <a:ext cx="4320212" cy="1754326"/>
          </a:xfrm>
          <a:prstGeom prst="rect">
            <a:avLst/>
          </a:prstGeom>
          <a:solidFill>
            <a:srgbClr val="000000">
              <a:alpha val="60000"/>
            </a:srgbClr>
          </a:solidFill>
          <a:effectLst>
            <a:softEdge rad="127000"/>
          </a:effectLst>
        </p:spPr>
        <p:txBody>
          <a:bodyPr wrap="square" rtlCol="0">
            <a:spAutoFit/>
          </a:bodyPr>
          <a:lstStyle/>
          <a:p>
            <a:pPr algn="ctr"/>
            <a:r>
              <a:rPr lang="en-US" sz="5400" b="1" dirty="0">
                <a:solidFill>
                  <a:srgbClr val="FDEA4D"/>
                </a:solidFill>
              </a:rPr>
              <a:t>Not to Envy Sinners</a:t>
            </a:r>
          </a:p>
        </p:txBody>
      </p:sp>
    </p:spTree>
    <p:extLst>
      <p:ext uri="{BB962C8B-B14F-4D97-AF65-F5344CB8AC3E}">
        <p14:creationId xmlns:p14="http://schemas.microsoft.com/office/powerpoint/2010/main" val="125712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199854" y="238538"/>
            <a:ext cx="11235708" cy="2663688"/>
          </a:xfrm>
        </p:spPr>
        <p:txBody>
          <a:bodyPr anchor="t">
            <a:normAutofit/>
          </a:bodyPr>
          <a:lstStyle/>
          <a:p>
            <a:pPr algn="l"/>
            <a:r>
              <a:rPr lang="en-US" sz="6600" dirty="0">
                <a:solidFill>
                  <a:srgbClr val="FDEA4D"/>
                </a:solidFill>
                <a:latin typeface="Mervale Script" panose="03060506000000020000" pitchFamily="66" charset="0"/>
              </a:rPr>
              <a:t>7 Things </a:t>
            </a:r>
            <a:br>
              <a:rPr lang="en-US" sz="6600" dirty="0">
                <a:solidFill>
                  <a:srgbClr val="FDEA4D"/>
                </a:solidFill>
                <a:latin typeface="Mervale Script" panose="03060506000000020000" pitchFamily="66" charset="0"/>
              </a:rPr>
            </a:br>
            <a:r>
              <a:rPr lang="en-US" sz="6600" dirty="0">
                <a:solidFill>
                  <a:srgbClr val="FDEA4D"/>
                </a:solidFill>
                <a:latin typeface="Mervale Script" panose="03060506000000020000" pitchFamily="66" charset="0"/>
              </a:rPr>
              <a:t>to Teach Your Children</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a:xfrm>
            <a:off x="1252327" y="1053551"/>
            <a:ext cx="10296939" cy="5165313"/>
          </a:xfrm>
        </p:spPr>
        <p:txBody>
          <a:bodyPr numCol="2">
            <a:normAutofit/>
          </a:bodyPr>
          <a:lstStyle/>
          <a:p>
            <a:pPr marL="742950" indent="-742950" algn="l">
              <a:buFont typeface="+mj-lt"/>
              <a:buAutoNum type="arabicPeriod"/>
            </a:pPr>
            <a:endParaRPr lang="en-US" sz="4400" dirty="0">
              <a:solidFill>
                <a:srgbClr val="FDEA4D"/>
              </a:solidFill>
            </a:endParaRPr>
          </a:p>
          <a:p>
            <a:pPr marL="742950" indent="-742950" algn="l">
              <a:buFont typeface="+mj-lt"/>
              <a:buAutoNum type="arabicPeriod"/>
            </a:pPr>
            <a:endParaRPr lang="en-US" sz="4400" dirty="0">
              <a:solidFill>
                <a:srgbClr val="FDEA4D"/>
              </a:solidFill>
            </a:endParaRP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23:17</a:t>
            </a:r>
          </a:p>
        </p:txBody>
      </p:sp>
      <p:sp>
        <p:nvSpPr>
          <p:cNvPr id="4" name="TextBox 3">
            <a:extLst>
              <a:ext uri="{FF2B5EF4-FFF2-40B4-BE49-F238E27FC236}">
                <a16:creationId xmlns:a16="http://schemas.microsoft.com/office/drawing/2014/main" id="{933D47E0-89F3-4A22-B172-6A114C270A11}"/>
              </a:ext>
            </a:extLst>
          </p:cNvPr>
          <p:cNvSpPr txBox="1"/>
          <p:nvPr/>
        </p:nvSpPr>
        <p:spPr>
          <a:xfrm>
            <a:off x="6619461" y="4050123"/>
            <a:ext cx="4320212" cy="1754326"/>
          </a:xfrm>
          <a:prstGeom prst="rect">
            <a:avLst/>
          </a:prstGeom>
          <a:solidFill>
            <a:srgbClr val="000000">
              <a:alpha val="60000"/>
            </a:srgbClr>
          </a:solidFill>
          <a:effectLst>
            <a:softEdge rad="127000"/>
          </a:effectLst>
        </p:spPr>
        <p:txBody>
          <a:bodyPr wrap="square" rtlCol="0">
            <a:spAutoFit/>
          </a:bodyPr>
          <a:lstStyle/>
          <a:p>
            <a:pPr algn="ctr"/>
            <a:r>
              <a:rPr lang="en-US" sz="5400" b="1" dirty="0">
                <a:solidFill>
                  <a:srgbClr val="FDEA4D"/>
                </a:solidFill>
              </a:rPr>
              <a:t>Fear God Always</a:t>
            </a:r>
          </a:p>
        </p:txBody>
      </p:sp>
    </p:spTree>
    <p:extLst>
      <p:ext uri="{BB962C8B-B14F-4D97-AF65-F5344CB8AC3E}">
        <p14:creationId xmlns:p14="http://schemas.microsoft.com/office/powerpoint/2010/main" val="11965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199854" y="238538"/>
            <a:ext cx="11235708" cy="2663688"/>
          </a:xfrm>
        </p:spPr>
        <p:txBody>
          <a:bodyPr anchor="t">
            <a:normAutofit/>
          </a:bodyPr>
          <a:lstStyle/>
          <a:p>
            <a:pPr algn="l"/>
            <a:r>
              <a:rPr lang="en-US" sz="6600" dirty="0">
                <a:solidFill>
                  <a:srgbClr val="FDEA4D"/>
                </a:solidFill>
                <a:latin typeface="Mervale Script" panose="03060506000000020000" pitchFamily="66" charset="0"/>
              </a:rPr>
              <a:t>7 Things </a:t>
            </a:r>
            <a:br>
              <a:rPr lang="en-US" sz="6600" dirty="0">
                <a:solidFill>
                  <a:srgbClr val="FDEA4D"/>
                </a:solidFill>
                <a:latin typeface="Mervale Script" panose="03060506000000020000" pitchFamily="66" charset="0"/>
              </a:rPr>
            </a:br>
            <a:r>
              <a:rPr lang="en-US" sz="6600" dirty="0">
                <a:solidFill>
                  <a:srgbClr val="FDEA4D"/>
                </a:solidFill>
                <a:latin typeface="Mervale Script" panose="03060506000000020000" pitchFamily="66" charset="0"/>
              </a:rPr>
              <a:t>to Teach Your Children</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a:xfrm>
            <a:off x="1252327" y="1053551"/>
            <a:ext cx="10296939" cy="5165313"/>
          </a:xfrm>
        </p:spPr>
        <p:txBody>
          <a:bodyPr numCol="2">
            <a:normAutofit/>
          </a:bodyPr>
          <a:lstStyle/>
          <a:p>
            <a:pPr marL="742950" indent="-742950" algn="l">
              <a:buFont typeface="+mj-lt"/>
              <a:buAutoNum type="arabicPeriod"/>
            </a:pPr>
            <a:endParaRPr lang="en-US" sz="4400" dirty="0">
              <a:solidFill>
                <a:srgbClr val="FDEA4D"/>
              </a:solidFill>
            </a:endParaRPr>
          </a:p>
          <a:p>
            <a:pPr marL="742950" indent="-742950" algn="l">
              <a:buFont typeface="+mj-lt"/>
              <a:buAutoNum type="arabicPeriod"/>
            </a:pPr>
            <a:endParaRPr lang="en-US" sz="4400" dirty="0">
              <a:solidFill>
                <a:srgbClr val="FDEA4D"/>
              </a:solidFill>
            </a:endParaRP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23:19</a:t>
            </a:r>
          </a:p>
        </p:txBody>
      </p:sp>
      <p:sp>
        <p:nvSpPr>
          <p:cNvPr id="4" name="TextBox 3">
            <a:extLst>
              <a:ext uri="{FF2B5EF4-FFF2-40B4-BE49-F238E27FC236}">
                <a16:creationId xmlns:a16="http://schemas.microsoft.com/office/drawing/2014/main" id="{A530A284-6857-4ED1-A29A-66506DD907A5}"/>
              </a:ext>
            </a:extLst>
          </p:cNvPr>
          <p:cNvSpPr txBox="1"/>
          <p:nvPr/>
        </p:nvSpPr>
        <p:spPr>
          <a:xfrm>
            <a:off x="6380922" y="4050123"/>
            <a:ext cx="5054640" cy="1754326"/>
          </a:xfrm>
          <a:prstGeom prst="rect">
            <a:avLst/>
          </a:prstGeom>
          <a:solidFill>
            <a:srgbClr val="000000">
              <a:alpha val="60000"/>
            </a:srgbClr>
          </a:solidFill>
          <a:effectLst>
            <a:softEdge rad="127000"/>
          </a:effectLst>
        </p:spPr>
        <p:txBody>
          <a:bodyPr wrap="square" rtlCol="0">
            <a:spAutoFit/>
          </a:bodyPr>
          <a:lstStyle/>
          <a:p>
            <a:pPr algn="ctr"/>
            <a:r>
              <a:rPr lang="en-US" sz="5400" b="1" dirty="0">
                <a:solidFill>
                  <a:srgbClr val="FDEA4D"/>
                </a:solidFill>
              </a:rPr>
              <a:t>Guide your heart in the way</a:t>
            </a:r>
          </a:p>
        </p:txBody>
      </p:sp>
    </p:spTree>
    <p:extLst>
      <p:ext uri="{BB962C8B-B14F-4D97-AF65-F5344CB8AC3E}">
        <p14:creationId xmlns:p14="http://schemas.microsoft.com/office/powerpoint/2010/main" val="264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199854" y="238538"/>
            <a:ext cx="11235708" cy="2663688"/>
          </a:xfrm>
        </p:spPr>
        <p:txBody>
          <a:bodyPr anchor="t">
            <a:normAutofit/>
          </a:bodyPr>
          <a:lstStyle/>
          <a:p>
            <a:pPr algn="l"/>
            <a:r>
              <a:rPr lang="en-US" sz="6600" dirty="0">
                <a:solidFill>
                  <a:srgbClr val="FDEA4D"/>
                </a:solidFill>
                <a:latin typeface="Mervale Script" panose="03060506000000020000" pitchFamily="66" charset="0"/>
              </a:rPr>
              <a:t>7 Things </a:t>
            </a:r>
            <a:br>
              <a:rPr lang="en-US" sz="6600" dirty="0">
                <a:solidFill>
                  <a:srgbClr val="FDEA4D"/>
                </a:solidFill>
                <a:latin typeface="Mervale Script" panose="03060506000000020000" pitchFamily="66" charset="0"/>
              </a:rPr>
            </a:br>
            <a:r>
              <a:rPr lang="en-US" sz="6600" dirty="0">
                <a:solidFill>
                  <a:srgbClr val="FDEA4D"/>
                </a:solidFill>
                <a:latin typeface="Mervale Script" panose="03060506000000020000" pitchFamily="66" charset="0"/>
              </a:rPr>
              <a:t>to Teach Your Children</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a:xfrm>
            <a:off x="1252327" y="1053551"/>
            <a:ext cx="10296939" cy="5165313"/>
          </a:xfrm>
        </p:spPr>
        <p:txBody>
          <a:bodyPr numCol="2">
            <a:normAutofit/>
          </a:bodyPr>
          <a:lstStyle/>
          <a:p>
            <a:pPr marL="742950" indent="-742950" algn="l">
              <a:buFont typeface="+mj-lt"/>
              <a:buAutoNum type="arabicPeriod"/>
            </a:pPr>
            <a:endParaRPr lang="en-US" sz="4400" dirty="0">
              <a:solidFill>
                <a:srgbClr val="FDEA4D"/>
              </a:solidFill>
            </a:endParaRPr>
          </a:p>
          <a:p>
            <a:pPr marL="742950" indent="-742950" algn="l">
              <a:buFont typeface="+mj-lt"/>
              <a:buAutoNum type="arabicPeriod"/>
            </a:pPr>
            <a:endParaRPr lang="en-US" sz="4400" dirty="0">
              <a:solidFill>
                <a:srgbClr val="FDEA4D"/>
              </a:solidFill>
            </a:endParaRP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23:19</a:t>
            </a:r>
          </a:p>
          <a:p>
            <a:pPr marL="742950" indent="-742950" algn="l">
              <a:buFont typeface="+mj-lt"/>
              <a:buAutoNum type="arabicPeriod"/>
            </a:pPr>
            <a:r>
              <a:rPr lang="en-US" sz="4400" dirty="0">
                <a:solidFill>
                  <a:srgbClr val="FDEA4D"/>
                </a:solidFill>
              </a:rPr>
              <a:t>Proverbs 23:20-21</a:t>
            </a:r>
          </a:p>
        </p:txBody>
      </p:sp>
      <p:sp>
        <p:nvSpPr>
          <p:cNvPr id="4" name="TextBox 3">
            <a:extLst>
              <a:ext uri="{FF2B5EF4-FFF2-40B4-BE49-F238E27FC236}">
                <a16:creationId xmlns:a16="http://schemas.microsoft.com/office/drawing/2014/main" id="{D76D3E1B-B273-4EBA-BEB0-5EF7FC3664BA}"/>
              </a:ext>
            </a:extLst>
          </p:cNvPr>
          <p:cNvSpPr txBox="1"/>
          <p:nvPr/>
        </p:nvSpPr>
        <p:spPr>
          <a:xfrm>
            <a:off x="6619461" y="4050123"/>
            <a:ext cx="4320212" cy="1754326"/>
          </a:xfrm>
          <a:prstGeom prst="rect">
            <a:avLst/>
          </a:prstGeom>
          <a:solidFill>
            <a:srgbClr val="000000">
              <a:alpha val="60000"/>
            </a:srgbClr>
          </a:solidFill>
          <a:effectLst>
            <a:softEdge rad="127000"/>
          </a:effectLst>
        </p:spPr>
        <p:txBody>
          <a:bodyPr wrap="square" rtlCol="0">
            <a:spAutoFit/>
          </a:bodyPr>
          <a:lstStyle/>
          <a:p>
            <a:pPr algn="ctr"/>
            <a:r>
              <a:rPr lang="en-US" sz="5400" b="1" dirty="0">
                <a:solidFill>
                  <a:srgbClr val="FDEA4D"/>
                </a:solidFill>
              </a:rPr>
              <a:t>Stay away from alcohol</a:t>
            </a:r>
          </a:p>
        </p:txBody>
      </p:sp>
    </p:spTree>
    <p:extLst>
      <p:ext uri="{BB962C8B-B14F-4D97-AF65-F5344CB8AC3E}">
        <p14:creationId xmlns:p14="http://schemas.microsoft.com/office/powerpoint/2010/main" val="36474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anim calcmode="lin" valueType="num">
                                      <p:cBhvr>
                                        <p:cTn id="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199854" y="238538"/>
            <a:ext cx="11235708" cy="2663688"/>
          </a:xfrm>
        </p:spPr>
        <p:txBody>
          <a:bodyPr anchor="t">
            <a:normAutofit/>
          </a:bodyPr>
          <a:lstStyle/>
          <a:p>
            <a:pPr algn="l"/>
            <a:r>
              <a:rPr lang="en-US" sz="6600" dirty="0">
                <a:solidFill>
                  <a:srgbClr val="FDEA4D"/>
                </a:solidFill>
                <a:latin typeface="Mervale Script" panose="03060506000000020000" pitchFamily="66" charset="0"/>
              </a:rPr>
              <a:t>7 Things </a:t>
            </a:r>
            <a:br>
              <a:rPr lang="en-US" sz="6600" dirty="0">
                <a:solidFill>
                  <a:srgbClr val="FDEA4D"/>
                </a:solidFill>
                <a:latin typeface="Mervale Script" panose="03060506000000020000" pitchFamily="66" charset="0"/>
              </a:rPr>
            </a:br>
            <a:r>
              <a:rPr lang="en-US" sz="6600" dirty="0">
                <a:solidFill>
                  <a:srgbClr val="FDEA4D"/>
                </a:solidFill>
                <a:latin typeface="Mervale Script" panose="03060506000000020000" pitchFamily="66" charset="0"/>
              </a:rPr>
              <a:t>to Teach Your Children</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a:xfrm>
            <a:off x="1252327" y="1053551"/>
            <a:ext cx="10296939" cy="5165313"/>
          </a:xfrm>
        </p:spPr>
        <p:txBody>
          <a:bodyPr numCol="2">
            <a:normAutofit/>
          </a:bodyPr>
          <a:lstStyle/>
          <a:p>
            <a:pPr marL="742950" indent="-742950" algn="l">
              <a:buFont typeface="+mj-lt"/>
              <a:buAutoNum type="arabicPeriod"/>
            </a:pPr>
            <a:endParaRPr lang="en-US" sz="4400" dirty="0">
              <a:solidFill>
                <a:srgbClr val="FDEA4D"/>
              </a:solidFill>
            </a:endParaRPr>
          </a:p>
          <a:p>
            <a:pPr marL="742950" indent="-742950" algn="l">
              <a:buFont typeface="+mj-lt"/>
              <a:buAutoNum type="arabicPeriod"/>
            </a:pPr>
            <a:endParaRPr lang="en-US" sz="4400" dirty="0">
              <a:solidFill>
                <a:srgbClr val="FDEA4D"/>
              </a:solidFill>
            </a:endParaRP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23:19</a:t>
            </a:r>
          </a:p>
          <a:p>
            <a:pPr marL="742950" indent="-742950" algn="l">
              <a:buFont typeface="+mj-lt"/>
              <a:buAutoNum type="arabicPeriod"/>
            </a:pPr>
            <a:r>
              <a:rPr lang="en-US" sz="4400" dirty="0">
                <a:solidFill>
                  <a:srgbClr val="FDEA4D"/>
                </a:solidFill>
              </a:rPr>
              <a:t>Proverbs 23:20-21</a:t>
            </a:r>
          </a:p>
          <a:p>
            <a:pPr marL="742950" indent="-742950" algn="l">
              <a:buFont typeface="+mj-lt"/>
              <a:buAutoNum type="arabicPeriod"/>
            </a:pPr>
            <a:r>
              <a:rPr lang="en-US" sz="4400" dirty="0">
                <a:solidFill>
                  <a:srgbClr val="FDEA4D"/>
                </a:solidFill>
              </a:rPr>
              <a:t>Proverbs 23:22</a:t>
            </a:r>
          </a:p>
        </p:txBody>
      </p:sp>
      <p:sp>
        <p:nvSpPr>
          <p:cNvPr id="4" name="TextBox 3">
            <a:extLst>
              <a:ext uri="{FF2B5EF4-FFF2-40B4-BE49-F238E27FC236}">
                <a16:creationId xmlns:a16="http://schemas.microsoft.com/office/drawing/2014/main" id="{BED4840F-EE6E-4BCE-80F0-415B1B1E7FF1}"/>
              </a:ext>
            </a:extLst>
          </p:cNvPr>
          <p:cNvSpPr txBox="1"/>
          <p:nvPr/>
        </p:nvSpPr>
        <p:spPr>
          <a:xfrm>
            <a:off x="6520070" y="4050123"/>
            <a:ext cx="5029196" cy="1754326"/>
          </a:xfrm>
          <a:prstGeom prst="rect">
            <a:avLst/>
          </a:prstGeom>
          <a:solidFill>
            <a:srgbClr val="000000">
              <a:alpha val="60000"/>
            </a:srgbClr>
          </a:solidFill>
          <a:effectLst>
            <a:softEdge rad="127000"/>
          </a:effectLst>
        </p:spPr>
        <p:txBody>
          <a:bodyPr wrap="square" rtlCol="0">
            <a:spAutoFit/>
          </a:bodyPr>
          <a:lstStyle/>
          <a:p>
            <a:pPr algn="ctr"/>
            <a:r>
              <a:rPr lang="en-US" sz="5400" b="1" dirty="0">
                <a:solidFill>
                  <a:srgbClr val="FDEA4D"/>
                </a:solidFill>
              </a:rPr>
              <a:t>Honor &amp; Respect Parents</a:t>
            </a:r>
          </a:p>
        </p:txBody>
      </p:sp>
    </p:spTree>
    <p:extLst>
      <p:ext uri="{BB962C8B-B14F-4D97-AF65-F5344CB8AC3E}">
        <p14:creationId xmlns:p14="http://schemas.microsoft.com/office/powerpoint/2010/main" val="80368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199854" y="238538"/>
            <a:ext cx="11235708" cy="2663688"/>
          </a:xfrm>
        </p:spPr>
        <p:txBody>
          <a:bodyPr anchor="t">
            <a:normAutofit/>
          </a:bodyPr>
          <a:lstStyle/>
          <a:p>
            <a:pPr algn="l"/>
            <a:r>
              <a:rPr lang="en-US" sz="6600" dirty="0">
                <a:solidFill>
                  <a:srgbClr val="FDEA4D"/>
                </a:solidFill>
                <a:latin typeface="Mervale Script" panose="03060506000000020000" pitchFamily="66" charset="0"/>
              </a:rPr>
              <a:t>7 Things </a:t>
            </a:r>
            <a:br>
              <a:rPr lang="en-US" sz="6600" dirty="0">
                <a:solidFill>
                  <a:srgbClr val="FDEA4D"/>
                </a:solidFill>
                <a:latin typeface="Mervale Script" panose="03060506000000020000" pitchFamily="66" charset="0"/>
              </a:rPr>
            </a:br>
            <a:r>
              <a:rPr lang="en-US" sz="6600" dirty="0">
                <a:solidFill>
                  <a:srgbClr val="FDEA4D"/>
                </a:solidFill>
                <a:latin typeface="Mervale Script" panose="03060506000000020000" pitchFamily="66" charset="0"/>
              </a:rPr>
              <a:t>to Teach Your Children</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a:xfrm>
            <a:off x="1252327" y="1053551"/>
            <a:ext cx="10296939" cy="5165313"/>
          </a:xfrm>
        </p:spPr>
        <p:txBody>
          <a:bodyPr numCol="2">
            <a:normAutofit/>
          </a:bodyPr>
          <a:lstStyle/>
          <a:p>
            <a:pPr marL="742950" indent="-742950" algn="l">
              <a:buFont typeface="+mj-lt"/>
              <a:buAutoNum type="arabicPeriod"/>
            </a:pPr>
            <a:endParaRPr lang="en-US" sz="4400" dirty="0">
              <a:solidFill>
                <a:srgbClr val="FDEA4D"/>
              </a:solidFill>
            </a:endParaRPr>
          </a:p>
          <a:p>
            <a:pPr marL="742950" indent="-742950" algn="l">
              <a:buFont typeface="+mj-lt"/>
              <a:buAutoNum type="arabicPeriod"/>
            </a:pPr>
            <a:endParaRPr lang="en-US" sz="4400" dirty="0">
              <a:solidFill>
                <a:srgbClr val="FDEA4D"/>
              </a:solidFill>
            </a:endParaRP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23:19</a:t>
            </a:r>
          </a:p>
          <a:p>
            <a:pPr marL="742950" indent="-742950" algn="l">
              <a:buFont typeface="+mj-lt"/>
              <a:buAutoNum type="arabicPeriod"/>
            </a:pPr>
            <a:r>
              <a:rPr lang="en-US" sz="4400" dirty="0">
                <a:solidFill>
                  <a:srgbClr val="FDEA4D"/>
                </a:solidFill>
              </a:rPr>
              <a:t>Proverbs 23:20-21</a:t>
            </a:r>
          </a:p>
          <a:p>
            <a:pPr marL="742950" indent="-742950" algn="l">
              <a:buFont typeface="+mj-lt"/>
              <a:buAutoNum type="arabicPeriod"/>
            </a:pPr>
            <a:r>
              <a:rPr lang="en-US" sz="4400" dirty="0">
                <a:solidFill>
                  <a:srgbClr val="FDEA4D"/>
                </a:solidFill>
              </a:rPr>
              <a:t>Proverbs 23:22</a:t>
            </a:r>
          </a:p>
          <a:p>
            <a:pPr marL="742950" indent="-742950" algn="l">
              <a:buFont typeface="+mj-lt"/>
              <a:buAutoNum type="arabicPeriod"/>
            </a:pPr>
            <a:endParaRPr lang="en-US" sz="4400" dirty="0">
              <a:solidFill>
                <a:srgbClr val="FDEA4D"/>
              </a:solidFill>
            </a:endParaRPr>
          </a:p>
          <a:p>
            <a:pPr marL="742950" indent="-742950" algn="l">
              <a:buFont typeface="+mj-lt"/>
              <a:buAutoNum type="arabicPeriod"/>
            </a:pPr>
            <a:r>
              <a:rPr lang="en-US" sz="4400" dirty="0">
                <a:solidFill>
                  <a:srgbClr val="FDEA4D"/>
                </a:solidFill>
              </a:rPr>
              <a:t>Proverbs 23:23</a:t>
            </a:r>
          </a:p>
          <a:p>
            <a:pPr marL="742950" indent="-742950" algn="l">
              <a:buFont typeface="+mj-lt"/>
              <a:buAutoNum type="arabicPeriod"/>
            </a:pPr>
            <a:endParaRPr lang="en-US" sz="4400" dirty="0">
              <a:solidFill>
                <a:srgbClr val="FDEA4D"/>
              </a:solidFill>
            </a:endParaRPr>
          </a:p>
        </p:txBody>
      </p:sp>
      <p:sp>
        <p:nvSpPr>
          <p:cNvPr id="4" name="TextBox 3">
            <a:extLst>
              <a:ext uri="{FF2B5EF4-FFF2-40B4-BE49-F238E27FC236}">
                <a16:creationId xmlns:a16="http://schemas.microsoft.com/office/drawing/2014/main" id="{3D587DDE-5796-400F-9145-1206F5B033B1}"/>
              </a:ext>
            </a:extLst>
          </p:cNvPr>
          <p:cNvSpPr txBox="1"/>
          <p:nvPr/>
        </p:nvSpPr>
        <p:spPr>
          <a:xfrm>
            <a:off x="6679095" y="4109757"/>
            <a:ext cx="4320212" cy="1754326"/>
          </a:xfrm>
          <a:prstGeom prst="rect">
            <a:avLst/>
          </a:prstGeom>
          <a:solidFill>
            <a:srgbClr val="000000">
              <a:alpha val="60000"/>
            </a:srgbClr>
          </a:solidFill>
          <a:effectLst>
            <a:softEdge rad="127000"/>
          </a:effectLst>
        </p:spPr>
        <p:txBody>
          <a:bodyPr wrap="square" rtlCol="0">
            <a:spAutoFit/>
          </a:bodyPr>
          <a:lstStyle/>
          <a:p>
            <a:pPr algn="ctr"/>
            <a:r>
              <a:rPr lang="en-US" sz="5400" b="1" dirty="0">
                <a:solidFill>
                  <a:srgbClr val="FDEA4D"/>
                </a:solidFill>
              </a:rPr>
              <a:t>Buy the truth, do not sell it</a:t>
            </a:r>
          </a:p>
        </p:txBody>
      </p:sp>
    </p:spTree>
    <p:extLst>
      <p:ext uri="{BB962C8B-B14F-4D97-AF65-F5344CB8AC3E}">
        <p14:creationId xmlns:p14="http://schemas.microsoft.com/office/powerpoint/2010/main" val="11966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anim calcmode="lin" valueType="num">
                                      <p:cBhvr>
                                        <p:cTn id="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AA47-4451-4D94-9CAF-B137C62D2BFF}"/>
              </a:ext>
            </a:extLst>
          </p:cNvPr>
          <p:cNvSpPr>
            <a:spLocks noGrp="1"/>
          </p:cNvSpPr>
          <p:nvPr>
            <p:ph type="ctrTitle"/>
          </p:nvPr>
        </p:nvSpPr>
        <p:spPr>
          <a:xfrm>
            <a:off x="199854" y="238538"/>
            <a:ext cx="11235708" cy="2663688"/>
          </a:xfrm>
        </p:spPr>
        <p:txBody>
          <a:bodyPr anchor="t">
            <a:normAutofit/>
          </a:bodyPr>
          <a:lstStyle/>
          <a:p>
            <a:pPr algn="l"/>
            <a:r>
              <a:rPr lang="en-US" sz="6600" dirty="0">
                <a:solidFill>
                  <a:srgbClr val="FDEA4D"/>
                </a:solidFill>
                <a:latin typeface="Mervale Script" panose="03060506000000020000" pitchFamily="66" charset="0"/>
              </a:rPr>
              <a:t>7 Things </a:t>
            </a:r>
            <a:br>
              <a:rPr lang="en-US" sz="6600" dirty="0">
                <a:solidFill>
                  <a:srgbClr val="FDEA4D"/>
                </a:solidFill>
                <a:latin typeface="Mervale Script" panose="03060506000000020000" pitchFamily="66" charset="0"/>
              </a:rPr>
            </a:br>
            <a:r>
              <a:rPr lang="en-US" sz="6600" dirty="0">
                <a:solidFill>
                  <a:srgbClr val="FDEA4D"/>
                </a:solidFill>
                <a:latin typeface="Mervale Script" panose="03060506000000020000" pitchFamily="66" charset="0"/>
              </a:rPr>
              <a:t>to Teach Your Children</a:t>
            </a:r>
          </a:p>
        </p:txBody>
      </p:sp>
      <p:sp>
        <p:nvSpPr>
          <p:cNvPr id="3" name="Subtitle 2">
            <a:extLst>
              <a:ext uri="{FF2B5EF4-FFF2-40B4-BE49-F238E27FC236}">
                <a16:creationId xmlns:a16="http://schemas.microsoft.com/office/drawing/2014/main" id="{17EDCB23-CC92-4154-AAE9-396016704280}"/>
              </a:ext>
            </a:extLst>
          </p:cNvPr>
          <p:cNvSpPr>
            <a:spLocks noGrp="1"/>
          </p:cNvSpPr>
          <p:nvPr>
            <p:ph type="subTitle" idx="1"/>
          </p:nvPr>
        </p:nvSpPr>
        <p:spPr>
          <a:xfrm>
            <a:off x="1252327" y="1053551"/>
            <a:ext cx="10296939" cy="5165313"/>
          </a:xfrm>
        </p:spPr>
        <p:txBody>
          <a:bodyPr numCol="2">
            <a:normAutofit/>
          </a:bodyPr>
          <a:lstStyle/>
          <a:p>
            <a:pPr marL="742950" indent="-742950" algn="l">
              <a:buFont typeface="+mj-lt"/>
              <a:buAutoNum type="arabicPeriod"/>
            </a:pPr>
            <a:endParaRPr lang="en-US" sz="4400" dirty="0">
              <a:solidFill>
                <a:srgbClr val="FDEA4D"/>
              </a:solidFill>
            </a:endParaRPr>
          </a:p>
          <a:p>
            <a:pPr marL="742950" indent="-742950" algn="l">
              <a:buFont typeface="+mj-lt"/>
              <a:buAutoNum type="arabicPeriod"/>
            </a:pPr>
            <a:endParaRPr lang="en-US" sz="4400" dirty="0">
              <a:solidFill>
                <a:srgbClr val="FDEA4D"/>
              </a:solidFill>
            </a:endParaRP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23:17</a:t>
            </a:r>
          </a:p>
          <a:p>
            <a:pPr marL="742950" indent="-742950" algn="l">
              <a:buFont typeface="+mj-lt"/>
              <a:buAutoNum type="arabicPeriod"/>
            </a:pPr>
            <a:r>
              <a:rPr lang="en-US" sz="4400" dirty="0">
                <a:solidFill>
                  <a:srgbClr val="FDEA4D"/>
                </a:solidFill>
              </a:rPr>
              <a:t>Proverbs 23:19</a:t>
            </a:r>
          </a:p>
          <a:p>
            <a:pPr marL="742950" indent="-742950" algn="l">
              <a:buFont typeface="+mj-lt"/>
              <a:buAutoNum type="arabicPeriod"/>
            </a:pPr>
            <a:r>
              <a:rPr lang="en-US" sz="4400" dirty="0">
                <a:solidFill>
                  <a:srgbClr val="FDEA4D"/>
                </a:solidFill>
              </a:rPr>
              <a:t>Proverbs 23:20-21</a:t>
            </a:r>
          </a:p>
          <a:p>
            <a:pPr marL="742950" indent="-742950" algn="l">
              <a:buFont typeface="+mj-lt"/>
              <a:buAutoNum type="arabicPeriod"/>
            </a:pPr>
            <a:r>
              <a:rPr lang="en-US" sz="4400" dirty="0">
                <a:solidFill>
                  <a:srgbClr val="FDEA4D"/>
                </a:solidFill>
              </a:rPr>
              <a:t>Proverbs 23:22</a:t>
            </a:r>
          </a:p>
          <a:p>
            <a:pPr marL="742950" indent="-742950" algn="l">
              <a:buFont typeface="+mj-lt"/>
              <a:buAutoNum type="arabicPeriod"/>
            </a:pPr>
            <a:endParaRPr lang="en-US" sz="4400" dirty="0">
              <a:solidFill>
                <a:srgbClr val="FDEA4D"/>
              </a:solidFill>
            </a:endParaRPr>
          </a:p>
          <a:p>
            <a:pPr marL="742950" indent="-742950" algn="l">
              <a:buFont typeface="+mj-lt"/>
              <a:buAutoNum type="arabicPeriod"/>
            </a:pPr>
            <a:r>
              <a:rPr lang="en-US" sz="4400" dirty="0">
                <a:solidFill>
                  <a:srgbClr val="FDEA4D"/>
                </a:solidFill>
              </a:rPr>
              <a:t>Proverbs 23:23</a:t>
            </a:r>
          </a:p>
          <a:p>
            <a:pPr marL="742950" indent="-742950" algn="l">
              <a:buFont typeface="+mj-lt"/>
              <a:buAutoNum type="arabicPeriod"/>
            </a:pPr>
            <a:r>
              <a:rPr lang="en-US" sz="4400" dirty="0">
                <a:solidFill>
                  <a:srgbClr val="FDEA4D"/>
                </a:solidFill>
              </a:rPr>
              <a:t>Proverbs 23:24-25</a:t>
            </a:r>
          </a:p>
          <a:p>
            <a:pPr marL="742950" indent="-742950" algn="l">
              <a:buFont typeface="+mj-lt"/>
              <a:buAutoNum type="arabicPeriod"/>
            </a:pPr>
            <a:endParaRPr lang="en-US" sz="4400" dirty="0">
              <a:solidFill>
                <a:srgbClr val="FDEA4D"/>
              </a:solidFill>
            </a:endParaRPr>
          </a:p>
          <a:p>
            <a:pPr marL="742950" indent="-742950" algn="l">
              <a:buFont typeface="+mj-lt"/>
              <a:buAutoNum type="arabicPeriod"/>
            </a:pPr>
            <a:endParaRPr lang="en-US" sz="4400" dirty="0">
              <a:solidFill>
                <a:srgbClr val="FDEA4D"/>
              </a:solidFill>
            </a:endParaRPr>
          </a:p>
        </p:txBody>
      </p:sp>
      <p:sp>
        <p:nvSpPr>
          <p:cNvPr id="4" name="TextBox 3">
            <a:extLst>
              <a:ext uri="{FF2B5EF4-FFF2-40B4-BE49-F238E27FC236}">
                <a16:creationId xmlns:a16="http://schemas.microsoft.com/office/drawing/2014/main" id="{FFD55DE1-5988-4E93-B560-28DF1E67AF4E}"/>
              </a:ext>
            </a:extLst>
          </p:cNvPr>
          <p:cNvSpPr txBox="1"/>
          <p:nvPr/>
        </p:nvSpPr>
        <p:spPr>
          <a:xfrm>
            <a:off x="6619461" y="4050123"/>
            <a:ext cx="4552122" cy="1754326"/>
          </a:xfrm>
          <a:prstGeom prst="rect">
            <a:avLst/>
          </a:prstGeom>
          <a:solidFill>
            <a:srgbClr val="000000">
              <a:alpha val="60000"/>
            </a:srgbClr>
          </a:solidFill>
          <a:effectLst>
            <a:softEdge rad="127000"/>
          </a:effectLst>
        </p:spPr>
        <p:txBody>
          <a:bodyPr wrap="square" rtlCol="0">
            <a:spAutoFit/>
          </a:bodyPr>
          <a:lstStyle/>
          <a:p>
            <a:pPr algn="ctr"/>
            <a:r>
              <a:rPr lang="en-US" sz="5400" b="1" dirty="0">
                <a:solidFill>
                  <a:srgbClr val="FDEA4D"/>
                </a:solidFill>
              </a:rPr>
              <a:t>Make your parents happy!</a:t>
            </a:r>
          </a:p>
        </p:txBody>
      </p:sp>
    </p:spTree>
    <p:extLst>
      <p:ext uri="{BB962C8B-B14F-4D97-AF65-F5344CB8AC3E}">
        <p14:creationId xmlns:p14="http://schemas.microsoft.com/office/powerpoint/2010/main" val="218565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anim calcmode="lin" valueType="num">
                                      <p:cBhvr>
                                        <p:cTn id="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806</Words>
  <Application>Microsoft Office PowerPoint</Application>
  <PresentationFormat>Widescreen</PresentationFormat>
  <Paragraphs>181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Mervale Script</vt:lpstr>
      <vt:lpstr>Calibri</vt:lpstr>
      <vt:lpstr>Calibri Light</vt:lpstr>
      <vt:lpstr>Arial</vt:lpstr>
      <vt:lpstr>Office Theme</vt:lpstr>
      <vt:lpstr>Proverbs on Parenting</vt:lpstr>
      <vt:lpstr>Love in the Home</vt:lpstr>
      <vt:lpstr>7 Things  to Teach Your Children</vt:lpstr>
      <vt:lpstr>7 Things  to Teach Your Children</vt:lpstr>
      <vt:lpstr>7 Things  to Teach Your Children</vt:lpstr>
      <vt:lpstr>7 Things  to Teach Your Children</vt:lpstr>
      <vt:lpstr>7 Things  to Teach Your Children</vt:lpstr>
      <vt:lpstr>7 Things  to Teach Your Children</vt:lpstr>
      <vt:lpstr>7 Things  to Teach Your Children</vt:lpstr>
      <vt:lpstr>Discipline and Correction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on Parenting</dc:title>
  <dc:creator>Stan Cox</dc:creator>
  <cp:lastModifiedBy>Stan Cox</cp:lastModifiedBy>
  <cp:revision>19</cp:revision>
  <cp:lastPrinted>2018-10-14T12:25:52Z</cp:lastPrinted>
  <dcterms:created xsi:type="dcterms:W3CDTF">2018-10-13T22:39:36Z</dcterms:created>
  <dcterms:modified xsi:type="dcterms:W3CDTF">2018-10-14T12:33:54Z</dcterms:modified>
</cp:coreProperties>
</file>